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5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</p:sldIdLst>
  <p:sldSz cx="9144000" cy="6858000" type="screen4x3"/>
  <p:notesSz cx="6858000" cy="9144000"/>
  <p:defaultTextStyle>
    <a:defPPr>
      <a:defRPr lang="bg-BG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114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BDF069-A890-433F-AB9B-D76C46FA4EE8}" type="datetimeFigureOut">
              <a:rPr lang="bg-BG" smtClean="0"/>
              <a:t>2.7.2013 г.</a:t>
            </a:fld>
            <a:endParaRPr lang="bg-B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bg-B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067B12-6CB9-47FE-B382-6F84EF1CBA20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9110164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70465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mvccourse.telerik.com/" TargetMode="External"/><Relationship Id="rId13" Type="http://schemas.openxmlformats.org/officeDocument/2006/relationships/hyperlink" Target="http://algoacademy.telerik.com/" TargetMode="External"/><Relationship Id="rId18" Type="http://schemas.openxmlformats.org/officeDocument/2006/relationships/hyperlink" Target="http://www.minkov.it/" TargetMode="External"/><Relationship Id="rId3" Type="http://schemas.openxmlformats.org/officeDocument/2006/relationships/hyperlink" Target="http://kursove-uroci-knigi-obuchenie-programirane-web-design-csharp.info/" TargetMode="External"/><Relationship Id="rId7" Type="http://schemas.openxmlformats.org/officeDocument/2006/relationships/hyperlink" Target="http://schoolacademy.telerik.com/" TargetMode="External"/><Relationship Id="rId12" Type="http://schemas.openxmlformats.org/officeDocument/2006/relationships/hyperlink" Target="http://codecourse.telerik.com/" TargetMode="External"/><Relationship Id="rId17" Type="http://schemas.openxmlformats.org/officeDocument/2006/relationships/hyperlink" Target="http://www.introprogramming.info/" TargetMode="External"/><Relationship Id="rId2" Type="http://schemas.openxmlformats.org/officeDocument/2006/relationships/hyperlink" Target="http://forums.academy.telerik.com/" TargetMode="External"/><Relationship Id="rId16" Type="http://schemas.openxmlformats.org/officeDocument/2006/relationships/hyperlink" Target="http://mobiledevcourse.telerik.com/" TargetMode="External"/><Relationship Id="rId20" Type="http://schemas.openxmlformats.org/officeDocument/2006/relationships/hyperlink" Target="http://csharpfundamentals.telerik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html5course.telerik.com/" TargetMode="External"/><Relationship Id="rId11" Type="http://schemas.openxmlformats.org/officeDocument/2006/relationships/hyperlink" Target="http://www.nakov.com/" TargetMode="External"/><Relationship Id="rId5" Type="http://schemas.openxmlformats.org/officeDocument/2006/relationships/hyperlink" Target="http://seocourse.telerik.com/" TargetMode="External"/><Relationship Id="rId15" Type="http://schemas.openxmlformats.org/officeDocument/2006/relationships/hyperlink" Target="http://academy.telerik.com/" TargetMode="External"/><Relationship Id="rId10" Type="http://schemas.openxmlformats.org/officeDocument/2006/relationships/hyperlink" Target="http://www.bgcoder.com/" TargetMode="External"/><Relationship Id="rId19" Type="http://schemas.openxmlformats.org/officeDocument/2006/relationships/hyperlink" Target="http://www.nikolay.it/" TargetMode="External"/><Relationship Id="rId4" Type="http://schemas.openxmlformats.org/officeDocument/2006/relationships/hyperlink" Target="http://www.telerik-kids.com/" TargetMode="External"/><Relationship Id="rId9" Type="http://schemas.openxmlformats.org/officeDocument/2006/relationships/hyperlink" Target="http://clouddevcourse.telerik.com/" TargetMode="External"/><Relationship Id="rId14" Type="http://schemas.openxmlformats.org/officeDocument/2006/relationships/hyperlink" Target="http://aspnetcourse.telerik.com/" TargetMode="Externa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telerik.com/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8"/>
          <p:cNvSpPr>
            <a:spLocks noGrp="1"/>
          </p:cNvSpPr>
          <p:nvPr>
            <p:ph type="ctrTitle" hasCustomPrompt="1"/>
          </p:nvPr>
        </p:nvSpPr>
        <p:spPr>
          <a:xfrm>
            <a:off x="457200" y="1524000"/>
            <a:ext cx="8229600" cy="1524000"/>
          </a:xfrm>
          <a:prstGeom prst="rect">
            <a:avLst/>
          </a:prstGeom>
        </p:spPr>
        <p:txBody>
          <a:bodyPr tIns="0" bIns="0" anchor="b" anchorCtr="0"/>
          <a:lstStyle>
            <a:lvl1pPr algn="r">
              <a:lnSpc>
                <a:spcPts val="5600"/>
              </a:lnSpc>
              <a:defRPr sz="5400" cap="none" baseline="0">
                <a:solidFill>
                  <a:srgbClr val="D4FF5B"/>
                </a:solidFill>
                <a:effectLst>
                  <a:outerShdw blurRad="30000" dist="30000" dir="2700000" algn="tl" rotWithShape="0">
                    <a:schemeClr val="bg2">
                      <a:shade val="45000"/>
                      <a:satMod val="150000"/>
                      <a:alpha val="90000"/>
                    </a:schemeClr>
                  </a:outerShdw>
                  <a:reflection blurRad="120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7" name="Subtitle 16"/>
          <p:cNvSpPr>
            <a:spLocks noGrp="1"/>
          </p:cNvSpPr>
          <p:nvPr>
            <p:ph type="subTitle" idx="1" hasCustomPrompt="1"/>
          </p:nvPr>
        </p:nvSpPr>
        <p:spPr>
          <a:xfrm>
            <a:off x="457200" y="3240880"/>
            <a:ext cx="8229600" cy="569120"/>
          </a:xfrm>
          <a:prstGeom prst="rect">
            <a:avLst/>
          </a:prstGeom>
        </p:spPr>
        <p:txBody>
          <a:bodyPr lIns="90000" tIns="0" rIns="90000" bIns="0" anchor="ctr" anchorCtr="0"/>
          <a:lstStyle>
            <a:lvl1pPr marL="0" indent="0" algn="r">
              <a:buNone/>
              <a:defRPr sz="2800">
                <a:solidFill>
                  <a:srgbClr val="FAF8C8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 smtClean="0"/>
              <a:t>Presentation Subtitle</a:t>
            </a:r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2667000" y="4114800"/>
            <a:ext cx="6248400" cy="0"/>
          </a:xfrm>
          <a:prstGeom prst="line">
            <a:avLst/>
          </a:prstGeom>
          <a:ln w="38100" cap="rnd">
            <a:solidFill>
              <a:schemeClr val="accent5">
                <a:lumMod val="20000"/>
                <a:lumOff val="80000"/>
                <a:alpha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444500" y="4572000"/>
            <a:ext cx="3352800" cy="533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dirty="0" smtClean="0">
                <a:solidFill>
                  <a:srgbClr val="DEFF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5833646"/>
            <a:ext cx="335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marL="319088" lvl="0" indent="-31908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800" b="1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Company Name</a:t>
            </a:r>
            <a:endParaRPr lang="en-US" sz="1800" b="1" dirty="0">
              <a:solidFill>
                <a:srgbClr val="0EFE5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6138446"/>
            <a:ext cx="3352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algn="l"/>
            <a:r>
              <a:rPr lang="en-US" sz="1600" b="1" dirty="0" smtClean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Company Web Site</a:t>
            </a:r>
            <a:endParaRPr lang="en-US" sz="1600" b="1" dirty="0">
              <a:solidFill>
                <a:schemeClr val="tx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5029202"/>
            <a:ext cx="3352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9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5405735"/>
            <a:ext cx="3352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smtClean="0"/>
              <a:t>Web Site</a:t>
            </a:r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267200" y="4572000"/>
            <a:ext cx="4419600" cy="1905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14080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76200"/>
            <a:ext cx="7086600" cy="8382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r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lang="en-US" sz="4000" b="1" kern="1200" baseline="0" dirty="0">
                <a:ln w="500"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Slide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28600" y="914400"/>
            <a:ext cx="8686800" cy="5791200"/>
          </a:xfrm>
          <a:prstGeom prst="rect">
            <a:avLst/>
          </a:prstGeom>
        </p:spPr>
        <p:txBody>
          <a:bodyPr/>
          <a:lstStyle>
            <a:lvl1pPr marL="282575" indent="-282575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tabLst>
                <a:tab pos="282575" algn="l"/>
              </a:tabLst>
              <a:defRPr sz="3200">
                <a:solidFill>
                  <a:srgbClr val="EBFFD2"/>
                </a:solidFill>
              </a:defRPr>
            </a:lvl1pPr>
            <a:lvl2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defRPr sz="3000">
                <a:solidFill>
                  <a:schemeClr val="tx1">
                    <a:lumMod val="40000"/>
                    <a:lumOff val="60000"/>
                  </a:schemeClr>
                </a:solidFill>
              </a:defRPr>
            </a:lvl2pPr>
            <a:lvl3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defRPr sz="2800">
                <a:solidFill>
                  <a:srgbClr val="F5FFC2"/>
                </a:solidFill>
              </a:defRPr>
            </a:lvl3pPr>
            <a:lvl4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defRPr sz="2600">
                <a:solidFill>
                  <a:schemeClr val="tx1">
                    <a:lumMod val="40000"/>
                    <a:lumOff val="60000"/>
                  </a:schemeClr>
                </a:solidFill>
              </a:defRPr>
            </a:lvl4pPr>
            <a:lvl5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defRPr sz="2400">
                <a:solidFill>
                  <a:schemeClr val="tx1">
                    <a:lumMod val="40000"/>
                    <a:lumOff val="6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8610600" y="6553200"/>
            <a:ext cx="457200" cy="228600"/>
          </a:xfrm>
          <a:prstGeom prst="rect">
            <a:avLst/>
          </a:prstGeom>
        </p:spPr>
        <p:txBody>
          <a:bodyPr anchor="ctr" anchorCtr="0"/>
          <a:lstStyle>
            <a:lvl1pPr algn="r">
              <a:defRPr sz="1100"/>
            </a:lvl1pPr>
          </a:lstStyle>
          <a:p>
            <a:fld id="{B0669C76-FD68-4E03-90A5-00AFB3B62637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4506662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76200"/>
            <a:ext cx="7086600" cy="8382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lnSpc>
                <a:spcPts val="4000"/>
              </a:lnSpc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Slide Title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>
          <a:xfrm>
            <a:off x="228600" y="990600"/>
            <a:ext cx="8686800" cy="579646"/>
          </a:xfrm>
          <a:prstGeom prst="rect">
            <a:avLst/>
          </a:prstGeom>
        </p:spPr>
        <p:txBody>
          <a:bodyPr>
            <a:spAutoFit/>
          </a:bodyPr>
          <a:lstStyle>
            <a:lvl1pPr marL="319088" marR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 sz="3000" baseline="0"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  <a:lvl2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defRPr sz="3000">
                <a:solidFill>
                  <a:schemeClr val="tx1">
                    <a:lumMod val="40000"/>
                    <a:lumOff val="60000"/>
                  </a:schemeClr>
                </a:solidFill>
              </a:defRPr>
            </a:lvl2pPr>
            <a:lvl3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defRPr sz="2800">
                <a:solidFill>
                  <a:schemeClr val="tx1">
                    <a:lumMod val="40000"/>
                    <a:lumOff val="60000"/>
                  </a:schemeClr>
                </a:solidFill>
              </a:defRPr>
            </a:lvl3pPr>
            <a:lvl4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defRPr sz="2600">
                <a:solidFill>
                  <a:schemeClr val="tx1">
                    <a:lumMod val="40000"/>
                    <a:lumOff val="60000"/>
                  </a:schemeClr>
                </a:solidFill>
              </a:defRPr>
            </a:lvl4pPr>
            <a:lvl5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defRPr sz="2400">
                <a:solidFill>
                  <a:schemeClr val="tx1">
                    <a:lumMod val="40000"/>
                    <a:lumOff val="60000"/>
                  </a:schemeClr>
                </a:solidFill>
              </a:defRPr>
            </a:lvl5pPr>
          </a:lstStyle>
          <a:p>
            <a:pPr marL="319088" marR="0" lvl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CFF66">
                    <a:lumMod val="20000"/>
                    <a:lumOff val="8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First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33400" y="1752602"/>
            <a:ext cx="8077200" cy="470898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>
              <a:spcBef>
                <a:spcPts val="0"/>
              </a:spcBef>
              <a:buNone/>
              <a:defRPr lang="en-US" sz="2000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defRPr>
            </a:lvl1pPr>
          </a:lstStyle>
          <a:p>
            <a:pPr lvl="0"/>
            <a:r>
              <a:rPr lang="en-US" noProof="1" smtClean="0"/>
              <a:t>Enter source code here</a:t>
            </a:r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8610600" y="6553200"/>
            <a:ext cx="457200" cy="228600"/>
          </a:xfrm>
          <a:prstGeom prst="rect">
            <a:avLst/>
          </a:prstGeom>
        </p:spPr>
        <p:txBody>
          <a:bodyPr anchor="ctr" anchorCtr="0"/>
          <a:lstStyle>
            <a:lvl1pPr algn="r">
              <a:defRPr sz="1100"/>
            </a:lvl1pPr>
          </a:lstStyle>
          <a:p>
            <a:fld id="{B0669C76-FD68-4E03-90A5-00AFB3B62637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1619308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 hasCustomPrompt="1"/>
          </p:nvPr>
        </p:nvSpPr>
        <p:spPr>
          <a:xfrm>
            <a:off x="609600" y="2743201"/>
            <a:ext cx="7924800" cy="685800"/>
          </a:xfrm>
          <a:prstGeom prst="rect">
            <a:avLst/>
          </a:prstGeom>
        </p:spPr>
        <p:txBody>
          <a:bodyPr tIns="0" bIns="0" anchor="ctr" anchorCtr="0"/>
          <a:lstStyle>
            <a:lvl1pPr algn="ctr">
              <a:lnSpc>
                <a:spcPts val="5600"/>
              </a:lnSpc>
              <a:defRPr sz="5000" cap="none" baseline="0">
                <a:effectLst>
                  <a:outerShdw blurRad="30000" dist="30000" dir="2700000" algn="tl" rotWithShape="0">
                    <a:schemeClr val="bg2">
                      <a:shade val="45000"/>
                      <a:satMod val="150000"/>
                      <a:alpha val="90000"/>
                    </a:schemeClr>
                  </a:outerShdw>
                  <a:reflection blurRad="120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  <p:sp>
        <p:nvSpPr>
          <p:cNvPr id="17" name="Subtitle 16"/>
          <p:cNvSpPr>
            <a:spLocks noGrp="1"/>
          </p:cNvSpPr>
          <p:nvPr>
            <p:ph type="subTitle" idx="1" hasCustomPrompt="1"/>
          </p:nvPr>
        </p:nvSpPr>
        <p:spPr>
          <a:xfrm>
            <a:off x="609600" y="3469480"/>
            <a:ext cx="7924800" cy="56912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800" b="1" kern="1200" baseline="0" dirty="0">
                <a:solidFill>
                  <a:srgbClr val="FAF7C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 smtClean="0"/>
              <a:t>Section Subtitle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31905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estion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/>
          <p:cNvGrpSpPr/>
          <p:nvPr/>
        </p:nvGrpSpPr>
        <p:grpSpPr>
          <a:xfrm>
            <a:off x="130434" y="6373882"/>
            <a:ext cx="1816798" cy="331718"/>
            <a:chOff x="1236228" y="1523999"/>
            <a:chExt cx="4351212" cy="3261410"/>
          </a:xfrm>
          <a:noFill/>
        </p:grpSpPr>
        <p:sp>
          <p:nvSpPr>
            <p:cNvPr id="31" name="TextBox 30">
              <a:hlinkClick r:id="rId2" tooltip="Форум за програмиране и уеб дизайн - дискусии, съвети, въпроси и отговори @ Софтуерна академия на Телерик"/>
            </p:cNvPr>
            <p:cNvSpPr txBox="1"/>
            <p:nvPr/>
          </p:nvSpPr>
          <p:spPr>
            <a:xfrm flipH="1">
              <a:off x="3394421" y="1733044"/>
              <a:ext cx="1528760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форум програмиране, форум уеб дизайн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2" name="TextBox 31">
              <a:hlinkClick r:id="rId3" tooltip="Курсове и уроци по програмиране, уеб дизайн, разработка на софтуер и информационни технологии - лекции, видео уроци, обучения - безплатно"/>
            </p:cNvPr>
            <p:cNvSpPr txBox="1"/>
            <p:nvPr/>
          </p:nvSpPr>
          <p:spPr>
            <a:xfrm flipH="1">
              <a:off x="1350512" y="1528531"/>
              <a:ext cx="2008657" cy="114988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курсове и уроци по програмиране, уеб дизайн – безплатно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33" name="TextBox 32">
              <a:hlinkClick r:id="rId4" tooltip="Програмиране за деца - безплатно в Телерик кидс академия"/>
            </p:cNvPr>
            <p:cNvSpPr txBox="1"/>
            <p:nvPr/>
          </p:nvSpPr>
          <p:spPr>
            <a:xfrm flipH="1">
              <a:off x="1538277" y="2175144"/>
              <a:ext cx="1816698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програмиране за деца – безплатни курсове и уроци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34" name="TextBox 33">
              <a:hlinkClick r:id="rId5" tooltip="Безплатен SEO курс - оптимизация за търсачки, уроци по SEO"/>
            </p:cNvPr>
            <p:cNvSpPr txBox="1"/>
            <p:nvPr/>
          </p:nvSpPr>
          <p:spPr>
            <a:xfrm flipH="1">
              <a:off x="1660733" y="2421354"/>
              <a:ext cx="1697684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 algn="l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безплатен SEO курс - оптимизация за търсачки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5" name="TextBox 34">
              <a:hlinkClick r:id="rId6" tooltip="Безплатен курс &quot;Уеб дизайн с HTML, CSS и JavaScript&quot; - уроци по правене на уеб сайтове, HTML, CSS, Photoshop, JavaScript и CMS системи"/>
            </p:cNvPr>
            <p:cNvSpPr txBox="1"/>
            <p:nvPr/>
          </p:nvSpPr>
          <p:spPr>
            <a:xfrm flipH="1">
              <a:off x="1448484" y="2878556"/>
              <a:ext cx="1908838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уроци по уеб дизайн, HTML, CSS, JavaScript, Photoshop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6" name="TextBox 35">
              <a:hlinkClick r:id="rId7" tooltip="Училищна софтуерна академия - безплатни уроци по програмиране и уеб дизайн"/>
            </p:cNvPr>
            <p:cNvSpPr txBox="1"/>
            <p:nvPr/>
          </p:nvSpPr>
          <p:spPr>
            <a:xfrm flipH="1">
              <a:off x="1636239" y="1946534"/>
              <a:ext cx="1747593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l"/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уроци по програмиране и уеб дизайн за ученици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37" name="TextBox 36">
              <a:hlinkClick r:id="rId8" tooltip="Безплатен курс &quot;Програмиране с ASP.NET MVC&quot; - уеб технологии, бази данни, C#, .NET, ASP.NET MVC"/>
            </p:cNvPr>
            <p:cNvSpPr txBox="1"/>
            <p:nvPr/>
          </p:nvSpPr>
          <p:spPr>
            <a:xfrm flipH="1">
              <a:off x="3402822" y="2230065"/>
              <a:ext cx="1939551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ASP.NET MVC курс – HTML, SQL, C#, .NET, ASP.NET MVC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8" name="TextBox 37">
              <a:hlinkClick r:id="rId9" tooltip="Безплатен курс &quot;Разработка на софтуер в Cloud среда&quot; - AppEngine, AWS, Azure"/>
            </p:cNvPr>
            <p:cNvSpPr txBox="1"/>
            <p:nvPr/>
          </p:nvSpPr>
          <p:spPr>
            <a:xfrm flipH="1">
              <a:off x="1440310" y="3574997"/>
              <a:ext cx="1881966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безплатен курс "Разработка на софтуер в cloud среда"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39" name="TextBox 38">
              <a:hlinkClick r:id="rId10" tooltip="BG Coder - онлайн състезателна система - тренировки за състезания по програмиране - online judge"/>
            </p:cNvPr>
            <p:cNvSpPr txBox="1"/>
            <p:nvPr/>
          </p:nvSpPr>
          <p:spPr>
            <a:xfrm flipH="1">
              <a:off x="3389110" y="1523999"/>
              <a:ext cx="1874288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BG Coder - онлайн състезателна система - online judge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0" name="TextBox 39">
              <a:hlinkClick r:id="rId11" tooltip="Светлин Наков - курсове и уроци по програмиране, уеб дизайн, книги, обучения - безплатно"/>
            </p:cNvPr>
            <p:cNvSpPr txBox="1"/>
            <p:nvPr/>
          </p:nvSpPr>
          <p:spPr>
            <a:xfrm flipH="1">
              <a:off x="1236228" y="2649965"/>
              <a:ext cx="2123831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курсове и уроци по програмиране, книги – безплатно от Наков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1" name="TextBox 40">
              <a:hlinkClick r:id="rId12" tooltip="Безплатен курс &quot;Качествен програмен код&quot;"/>
            </p:cNvPr>
            <p:cNvSpPr txBox="1"/>
            <p:nvPr/>
          </p:nvSpPr>
          <p:spPr>
            <a:xfrm flipH="1">
              <a:off x="1766855" y="3335748"/>
              <a:ext cx="1594026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безплатен курс "Качествен програмен код"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42" name="TextBox 41">
              <a:hlinkClick r:id="rId13" tooltip="Алго академия - Академия по алгоритмично програмиране - безплатни уроци по алгоритми и структури от данни, състезателно програмиране и състезания"/>
            </p:cNvPr>
            <p:cNvSpPr txBox="1"/>
            <p:nvPr/>
          </p:nvSpPr>
          <p:spPr>
            <a:xfrm flipH="1">
              <a:off x="3407676" y="2461282"/>
              <a:ext cx="1977943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алго академия – състезателно програмиране, състезания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3" name="TextBox 42">
              <a:hlinkClick r:id="rId14" tooltip="Безплатен ASP.NET курс - уеб програмиране, бази данни, C#, .NET, ASP.NET"/>
            </p:cNvPr>
            <p:cNvSpPr txBox="1"/>
            <p:nvPr/>
          </p:nvSpPr>
          <p:spPr>
            <a:xfrm flipH="1">
              <a:off x="3406019" y="1985429"/>
              <a:ext cx="2181421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ASP.NET курс - уеб програмиране, бази данни, C#, .NET, ASP.NET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4" name="TextBox 43">
              <a:hlinkClick r:id="rId15" tooltip="Софтуерна академия на Телерик - безплатни курсове и уроци по програмиране"/>
            </p:cNvPr>
            <p:cNvSpPr txBox="1"/>
            <p:nvPr/>
          </p:nvSpPr>
          <p:spPr>
            <a:xfrm flipH="1">
              <a:off x="1504800" y="1717933"/>
              <a:ext cx="1901159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200"/>
              </a:lvl1pPr>
            </a:lstStyle>
            <a:p>
              <a:pPr lvl="0" algn="l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курсове и уроци по </a:t>
              </a:r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програмиране – Телерик академия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45" name="TextBox 44">
              <a:hlinkClick r:id="rId16" tooltip="Безплатен курс &quot;Разработка на мобилни приложения&quot; - iPhone, Android, Windows Phone, PhoneGap, HTML5, jQuery, AJAX"/>
            </p:cNvPr>
            <p:cNvSpPr txBox="1"/>
            <p:nvPr/>
          </p:nvSpPr>
          <p:spPr>
            <a:xfrm flipH="1">
              <a:off x="3404043" y="2718405"/>
              <a:ext cx="2058568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курс мобилни приложения с iPhone, Android, WP7, PhoneGap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6" name="TextBox 45">
              <a:hlinkClick r:id="rId17" tooltip="Free C# Programming Book by Svetlin Nakov - безплатна C# книга от Светлин Наков, книга C#, книга Java, безплатна книга"/>
            </p:cNvPr>
            <p:cNvSpPr txBox="1"/>
            <p:nvPr/>
          </p:nvSpPr>
          <p:spPr>
            <a:xfrm flipH="1">
              <a:off x="1440317" y="3117785"/>
              <a:ext cx="1901159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free C# book, безплатна книга C#, книга Java, книга C#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47" name="TextBox 46">
              <a:hlinkClick r:id="rId18" tooltip="Дончо Минков - сайт за програмиране"/>
            </p:cNvPr>
            <p:cNvSpPr txBox="1"/>
            <p:nvPr/>
          </p:nvSpPr>
          <p:spPr>
            <a:xfrm flipH="1">
              <a:off x="3401370" y="2963513"/>
              <a:ext cx="1475012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600">
                  <a:ln w="0">
                    <a:solidFill>
                      <a:schemeClr val="tx1"/>
                    </a:solidFill>
                  </a:ln>
                  <a:effectLst/>
                </a:defRPr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</a:rPr>
                <a:t>Дончо Минков - сайт за програмиране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</a:endParaRPr>
            </a:p>
          </p:txBody>
        </p:sp>
        <p:sp>
          <p:nvSpPr>
            <p:cNvPr id="48" name="TextBox 47">
              <a:hlinkClick r:id="rId19" tooltip="Николай Костов - блог за програмиране"/>
            </p:cNvPr>
            <p:cNvSpPr txBox="1"/>
            <p:nvPr/>
          </p:nvSpPr>
          <p:spPr>
            <a:xfrm flipH="1">
              <a:off x="3401423" y="3217864"/>
              <a:ext cx="1513403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l"/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Николай Костов - блог за програмиране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49" name="TextBox 48">
              <a:hlinkClick r:id="rId20" tooltip="безплатен C# курс в софтуерната академия на Наков"/>
            </p:cNvPr>
            <p:cNvSpPr txBox="1"/>
            <p:nvPr/>
          </p:nvSpPr>
          <p:spPr>
            <a:xfrm flipH="1">
              <a:off x="3398080" y="3548402"/>
              <a:ext cx="1359837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600">
                  <a:ln w="0">
                    <a:solidFill>
                      <a:schemeClr val="tx1"/>
                    </a:solidFill>
                  </a:ln>
                  <a:effectLst/>
                </a:defRPr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</a:rPr>
                <a:t>C# курс, програмиране, безплатно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</a:endParaRPr>
            </a:p>
          </p:txBody>
        </p:sp>
      </p:grp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152400"/>
            <a:ext cx="7086600" cy="8382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r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lang="en-US" sz="4000" b="1" kern="1200" baseline="0" dirty="0">
                <a:ln w="500"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9" name="TextBox 8">
            <a:hlinkClick r:id="rId2" tooltip="Форум за програмиране и уеб дизайн - дискусии, съвети, въпроси и отговори @ Софтуерна академия на Телерик"/>
          </p:cNvPr>
          <p:cNvSpPr txBox="1"/>
          <p:nvPr/>
        </p:nvSpPr>
        <p:spPr>
          <a:xfrm rot="12041701" flipH="1">
            <a:off x="7471619" y="3840481"/>
            <a:ext cx="890352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9600" b="1" dirty="0" smtClean="0">
                <a:solidFill>
                  <a:schemeClr val="tx1">
                    <a:lumMod val="7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9600" b="1" dirty="0">
              <a:solidFill>
                <a:schemeClr val="tx1">
                  <a:lumMod val="75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1" name="TextBox 10">
            <a:hlinkClick r:id="rId4" tooltip="Програмиране за деца - безплатно в Телерик кидс академия"/>
          </p:cNvPr>
          <p:cNvSpPr txBox="1"/>
          <p:nvPr/>
        </p:nvSpPr>
        <p:spPr>
          <a:xfrm rot="9535351" flipH="1">
            <a:off x="923387" y="1861198"/>
            <a:ext cx="673363" cy="144655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isometricOffAxis1Righ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8800" dirty="0" smtClean="0"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8800" dirty="0">
              <a:solidFill>
                <a:schemeClr val="accent5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2" name="TextBox 11">
            <a:hlinkClick r:id="rId5" tooltip="Безплатен SEO курс - оптимизация за търсачки, уроци по SEO"/>
          </p:cNvPr>
          <p:cNvSpPr txBox="1"/>
          <p:nvPr/>
        </p:nvSpPr>
        <p:spPr>
          <a:xfrm rot="16938170" flipH="1">
            <a:off x="4905823" y="1031967"/>
            <a:ext cx="859648" cy="186204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11500" b="1" dirty="0" smtClean="0">
                <a:solidFill>
                  <a:srgbClr val="FF831D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1500" b="1" dirty="0">
              <a:solidFill>
                <a:srgbClr val="FF831D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3" name="TextBox 12">
            <a:hlinkClick r:id="rId6" tooltip="Безплатен курс &quot;Уеб дизайн с HTML, CSS и JavaScript&quot; - уроци по правене на уеб сайтове, HTML, CSS, Photoshop, JavaScript и CMS системи"/>
          </p:cNvPr>
          <p:cNvSpPr txBox="1"/>
          <p:nvPr/>
        </p:nvSpPr>
        <p:spPr>
          <a:xfrm rot="19836951" flipH="1">
            <a:off x="7379011" y="1495156"/>
            <a:ext cx="949687" cy="206210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r>
              <a:rPr lang="en-US" sz="12800" b="1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innerShdw blurRad="63500" dist="50800" dir="8100000">
                    <a:prstClr val="black">
                      <a:alpha val="50000"/>
                    </a:prstClr>
                  </a:innerShdw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2800" b="1" dirty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innerShdw blurRad="63500" dist="50800" dir="8100000">
                  <a:prstClr val="black">
                    <a:alpha val="50000"/>
                  </a:prstClr>
                </a:innerShdw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4" name="TextBox 13">
            <a:hlinkClick r:id="rId7" tooltip="Училищна софтуерна академия - безплатни уроци по програмиране и уеб дизайн"/>
          </p:cNvPr>
          <p:cNvSpPr txBox="1"/>
          <p:nvPr/>
        </p:nvSpPr>
        <p:spPr>
          <a:xfrm rot="2233443" flipH="1">
            <a:off x="2139219" y="940067"/>
            <a:ext cx="445351" cy="95410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HeroicExtremeLeftFacing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5600" dirty="0" smtClean="0">
                <a:solidFill>
                  <a:schemeClr val="tx2">
                    <a:lumMod val="7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5600" dirty="0">
              <a:solidFill>
                <a:schemeClr val="tx2">
                  <a:lumMod val="75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5" name="TextBox 14">
            <a:hlinkClick r:id="rId8" tooltip="Безплатен курс &quot;Програмиране с ASP.NET MVC&quot; - уеб технологии, бази данни, C#, .NET, ASP.NET MVC"/>
          </p:cNvPr>
          <p:cNvSpPr txBox="1"/>
          <p:nvPr/>
        </p:nvSpPr>
        <p:spPr>
          <a:xfrm rot="8530737" flipH="1">
            <a:off x="4757101" y="4722613"/>
            <a:ext cx="643173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9600" dirty="0" smtClean="0">
                <a:solidFill>
                  <a:srgbClr val="FF4A37"/>
                </a:solidFill>
                <a:effectLst>
                  <a:reflection blurRad="6350" stA="60000" endA="900" endPos="60000" dist="29997" dir="5400000" sy="-100000" algn="bl" rotWithShape="0"/>
                </a:effectLst>
              </a:rPr>
              <a:t>?</a:t>
            </a:r>
            <a:endParaRPr lang="en-US" sz="9600" dirty="0">
              <a:solidFill>
                <a:srgbClr val="FF4A37"/>
              </a:solidFill>
              <a:effectLst>
                <a:reflection blurRad="6350" stA="60000" endA="900" endPos="60000" dist="29997" dir="5400000" sy="-100000" algn="bl" rotWithShape="0"/>
              </a:effectLst>
            </a:endParaRPr>
          </a:p>
        </p:txBody>
      </p:sp>
      <p:sp>
        <p:nvSpPr>
          <p:cNvPr id="16" name="TextBox 15">
            <a:hlinkClick r:id="rId9" tooltip="Безплатен курс &quot;Разработка на софтуер в Cloud среда&quot; - AppEngine, AWS, Azure"/>
          </p:cNvPr>
          <p:cNvSpPr txBox="1"/>
          <p:nvPr/>
        </p:nvSpPr>
        <p:spPr>
          <a:xfrm rot="12627025" flipH="1">
            <a:off x="2910498" y="4405709"/>
            <a:ext cx="386488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600" dirty="0" smtClean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600" dirty="0">
              <a:solidFill>
                <a:schemeClr val="tx2">
                  <a:lumMod val="40000"/>
                  <a:lumOff val="6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7" name="TextBox 16">
            <a:hlinkClick r:id="rId10" tooltip="BG Coder - онлайн състезателна система - тренировки за състезания по програмиране - online judge"/>
          </p:cNvPr>
          <p:cNvSpPr txBox="1"/>
          <p:nvPr/>
        </p:nvSpPr>
        <p:spPr>
          <a:xfrm rot="1186146" flipH="1">
            <a:off x="6185958" y="4125718"/>
            <a:ext cx="499379" cy="110799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69850" prst="divot"/>
            </a:sp3d>
          </a:bodyPr>
          <a:lstStyle/>
          <a:p>
            <a:r>
              <a:rPr lang="en-US" sz="6600" dirty="0" smtClean="0">
                <a:solidFill>
                  <a:srgbClr val="9966FF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6600" dirty="0">
              <a:solidFill>
                <a:srgbClr val="9966FF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8" name="TextBox 17">
            <a:hlinkClick r:id="rId11" tooltip="Светлин Наков - курсове и уроци по програмиране, уеб дизайн, книги, обучения - безплатно"/>
          </p:cNvPr>
          <p:cNvSpPr txBox="1"/>
          <p:nvPr/>
        </p:nvSpPr>
        <p:spPr>
          <a:xfrm rot="19460650" flipH="1">
            <a:off x="3150207" y="1979503"/>
            <a:ext cx="489197" cy="769441"/>
          </a:xfrm>
          <a:prstGeom prst="rect">
            <a:avLst/>
          </a:prstGeom>
          <a:noFill/>
        </p:spPr>
        <p:txBody>
          <a:bodyPr wrap="square" rtlCol="0">
            <a:prstTxWarp prst="textInflate">
              <a:avLst/>
            </a:prstTxWarp>
            <a:spAutoFit/>
            <a:scene3d>
              <a:camera prst="perspectiveRelaxedModerately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400" dirty="0" smtClean="0">
                <a:solidFill>
                  <a:srgbClr val="FF6699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4400" dirty="0">
              <a:solidFill>
                <a:srgbClr val="FF6699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9" name="TextBox 18">
            <a:hlinkClick r:id="rId12" tooltip="Безплатен курс &quot;Качествен програмен код&quot;"/>
          </p:cNvPr>
          <p:cNvSpPr txBox="1"/>
          <p:nvPr/>
        </p:nvSpPr>
        <p:spPr>
          <a:xfrm rot="18277140" flipH="1">
            <a:off x="405235" y="3272338"/>
            <a:ext cx="413607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600" dirty="0" smtClean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600" dirty="0">
              <a:solidFill>
                <a:schemeClr val="tx2">
                  <a:lumMod val="40000"/>
                  <a:lumOff val="6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0" name="TextBox 19">
            <a:hlinkClick r:id="rId13" tooltip="Алго академия - Академия по алгоритмично програмиране - безплатни уроци по алгоритми и структури от данни, състезателно програмиране и състезания"/>
          </p:cNvPr>
          <p:cNvSpPr txBox="1"/>
          <p:nvPr/>
        </p:nvSpPr>
        <p:spPr>
          <a:xfrm rot="18695734" flipH="1">
            <a:off x="3127408" y="5396301"/>
            <a:ext cx="5481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?</a:t>
            </a:r>
            <a:endParaRPr lang="en-US" sz="6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21" name="TextBox 20">
            <a:hlinkClick r:id="rId14" tooltip="Безплатен ASP.NET курс - уеб програмиране, бази данни, C#, .NET, ASP.NET"/>
          </p:cNvPr>
          <p:cNvSpPr txBox="1"/>
          <p:nvPr/>
        </p:nvSpPr>
        <p:spPr>
          <a:xfrm rot="10134629" flipH="1">
            <a:off x="6730680" y="5522529"/>
            <a:ext cx="444390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000" dirty="0" smtClean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4000" dirty="0">
              <a:solidFill>
                <a:schemeClr val="accent4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2" name="TextBox 21">
            <a:hlinkClick r:id="rId15" tooltip="Софтуерна академия на Телерик - безплатни курсове и уроци по програмиране"/>
          </p:cNvPr>
          <p:cNvSpPr txBox="1"/>
          <p:nvPr/>
        </p:nvSpPr>
        <p:spPr>
          <a:xfrm rot="12126217" flipH="1">
            <a:off x="559977" y="930479"/>
            <a:ext cx="387894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r>
              <a:rPr lang="en-US" sz="4000" b="1" spc="150" dirty="0" smtClean="0">
                <a:ln w="11430"/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?</a:t>
            </a:r>
            <a:endParaRPr lang="en-US" sz="4000" b="1" spc="150" dirty="0">
              <a:ln w="11430"/>
              <a:solidFill>
                <a:schemeClr val="accent4">
                  <a:lumMod val="60000"/>
                  <a:lumOff val="4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sp>
        <p:nvSpPr>
          <p:cNvPr id="23" name="TextBox 22">
            <a:hlinkClick r:id="rId16" tooltip="Безплатен курс &quot;Разработка на мобилни приложения&quot; - iPhone, Android, Windows Phone, PhoneGap, HTML5, jQuery, AJAX"/>
          </p:cNvPr>
          <p:cNvSpPr txBox="1"/>
          <p:nvPr/>
        </p:nvSpPr>
        <p:spPr>
          <a:xfrm rot="20840689" flipH="1">
            <a:off x="8186733" y="5517703"/>
            <a:ext cx="3574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ln w="19050">
                  <a:solidFill>
                    <a:schemeClr val="accent4">
                      <a:lumMod val="75000"/>
                      <a:alpha val="50000"/>
                    </a:schemeClr>
                  </a:solidFill>
                  <a:prstDash val="solid"/>
                  <a:miter lim="800000"/>
                </a:ln>
                <a:solidFill>
                  <a:schemeClr val="accent4">
                    <a:lumMod val="20000"/>
                    <a:lumOff val="80000"/>
                    <a:alpha val="25000"/>
                  </a:schemeClr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?</a:t>
            </a:r>
            <a:endParaRPr lang="en-US" sz="4000" b="1" dirty="0">
              <a:ln w="19050">
                <a:solidFill>
                  <a:schemeClr val="accent4">
                    <a:lumMod val="75000"/>
                    <a:alpha val="50000"/>
                  </a:schemeClr>
                </a:solidFill>
                <a:prstDash val="solid"/>
                <a:miter lim="800000"/>
              </a:ln>
              <a:solidFill>
                <a:schemeClr val="accent4">
                  <a:lumMod val="20000"/>
                  <a:lumOff val="80000"/>
                  <a:alpha val="25000"/>
                </a:schemeClr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24" name="TextBox 23">
            <a:hlinkClick r:id="rId17" tooltip="Free C# Programming Book by Svetlin Nakov - безплатна C# книга от Светлин Наков, книга C#, книга Java, безплатна книга"/>
          </p:cNvPr>
          <p:cNvSpPr txBox="1"/>
          <p:nvPr/>
        </p:nvSpPr>
        <p:spPr>
          <a:xfrm rot="15426793" flipH="1">
            <a:off x="1145826" y="4072255"/>
            <a:ext cx="369652" cy="76944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400" dirty="0" smtClean="0">
                <a:ln>
                  <a:solidFill>
                    <a:schemeClr val="accent2">
                      <a:lumMod val="40000"/>
                      <a:lumOff val="60000"/>
                    </a:schemeClr>
                  </a:solidFill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4400" dirty="0">
              <a:ln>
                <a:solidFill>
                  <a:schemeClr val="accent2">
                    <a:lumMod val="40000"/>
                    <a:lumOff val="60000"/>
                  </a:schemeClr>
                </a:solidFill>
              </a:ln>
              <a:solidFill>
                <a:schemeClr val="accent6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5" name="TextBox 24">
            <a:hlinkClick r:id="rId18" tooltip="Дончо Минков - сайт за програмиране"/>
          </p:cNvPr>
          <p:cNvSpPr txBox="1"/>
          <p:nvPr/>
        </p:nvSpPr>
        <p:spPr>
          <a:xfrm rot="11071760" flipH="1">
            <a:off x="6518175" y="1140358"/>
            <a:ext cx="345408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2800" dirty="0" smtClean="0">
                <a:ln>
                  <a:solidFill>
                    <a:schemeClr val="tx1">
                      <a:lumMod val="75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2800" dirty="0">
              <a:ln>
                <a:solidFill>
                  <a:schemeClr val="tx1">
                    <a:lumMod val="75000"/>
                  </a:schemeClr>
                </a:solidFill>
              </a:ln>
              <a:solidFill>
                <a:schemeClr val="accent4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6" name="TextBox 25">
            <a:hlinkClick r:id="rId19" tooltip="Николай Костов - блог за програмиране"/>
          </p:cNvPr>
          <p:cNvSpPr txBox="1"/>
          <p:nvPr/>
        </p:nvSpPr>
        <p:spPr>
          <a:xfrm rot="300526" flipH="1">
            <a:off x="3902297" y="1278821"/>
            <a:ext cx="345408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2800" b="1" dirty="0" smtClean="0">
                <a:ln w="31550" cmpd="sng">
                  <a:solidFill>
                    <a:schemeClr val="tx2">
                      <a:lumMod val="20000"/>
                      <a:lumOff val="80000"/>
                    </a:schemeClr>
                  </a:solidFill>
                  <a:prstDash val="solid"/>
                </a:ln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</a:rPr>
              <a:t>?</a:t>
            </a:r>
            <a:endParaRPr lang="en-US" sz="2800" dirty="0">
              <a:ln w="31550" cmpd="sng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</a:ln>
              <a:solidFill>
                <a:schemeClr val="tx1">
                  <a:lumMod val="20000"/>
                  <a:lumOff val="8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7" name="TextBox 26">
            <a:hlinkClick r:id="rId20" tooltip="C# курс - програмиране, уроци, видео, лекции от Наков"/>
          </p:cNvPr>
          <p:cNvSpPr txBox="1"/>
          <p:nvPr/>
        </p:nvSpPr>
        <p:spPr>
          <a:xfrm rot="2086872" flipH="1">
            <a:off x="8330354" y="1359229"/>
            <a:ext cx="444390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200" dirty="0" smtClean="0">
                <a:ln>
                  <a:solidFill>
                    <a:schemeClr val="accent1">
                      <a:lumMod val="40000"/>
                      <a:lumOff val="60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200" dirty="0"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  <a:solidFill>
                <a:schemeClr val="accent4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1828800" y="2903716"/>
            <a:ext cx="5486400" cy="1261884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7600" b="1" spc="150" noProof="0" dirty="0" smtClean="0">
                <a:ln w="11430"/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rPr>
              <a:t>Questions?</a:t>
            </a:r>
            <a:endParaRPr lang="en-US" sz="76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6807132" y="6400800"/>
            <a:ext cx="2218556" cy="369332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r">
              <a:buNone/>
              <a:defRPr sz="1800"/>
            </a:lvl1pPr>
          </a:lstStyle>
          <a:p>
            <a:pPr lvl="0"/>
            <a:r>
              <a:rPr lang="en-US" dirty="0" smtClean="0"/>
              <a:t>Course web site URL</a:t>
            </a:r>
            <a:endParaRPr lang="en-US" dirty="0"/>
          </a:p>
        </p:txBody>
      </p:sp>
      <p:sp>
        <p:nvSpPr>
          <p:cNvPr id="10" name="TextBox 9">
            <a:hlinkClick r:id="rId3" tooltip="Курсове и уроци по програмиране, уеб дизайн, разработка на софтуер и информационни технологии - лекции, видео уроци, обучения - безплатно"/>
          </p:cNvPr>
          <p:cNvSpPr txBox="1"/>
          <p:nvPr/>
        </p:nvSpPr>
        <p:spPr>
          <a:xfrm rot="2456848" flipH="1">
            <a:off x="968763" y="4970087"/>
            <a:ext cx="859648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>
              <a:lnSpc>
                <a:spcPct val="80000"/>
              </a:lnSpc>
            </a:pPr>
            <a:r>
              <a:rPr lang="en-US" sz="12000" b="1" dirty="0" smtClean="0">
                <a:solidFill>
                  <a:srgbClr val="FFBF8B"/>
                </a:solidFill>
                <a:effectLst>
                  <a:reflection blurRad="6350" stA="55000" endA="300" endPos="45500" dir="5400000" sy="-100000" algn="bl" rotWithShape="0"/>
                </a:effectLst>
                <a:latin typeface="Cambria" pitchFamily="18" charset="0"/>
              </a:rPr>
              <a:t>?</a:t>
            </a:r>
            <a:endParaRPr lang="en-US" sz="12000" b="1" dirty="0">
              <a:solidFill>
                <a:srgbClr val="FFBF8B"/>
              </a:solidFill>
              <a:effectLst>
                <a:reflection blurRad="6350" stA="55000" endA="300" endPos="45500" dir="5400000" sy="-100000" algn="bl" rotWithShape="0"/>
              </a:effectLst>
              <a:latin typeface="Cambr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12927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Question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152400"/>
            <a:ext cx="7086600" cy="9144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r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lang="en-US" sz="4000" b="1" kern="1200" baseline="0" dirty="0">
                <a:ln w="500"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295400" y="2438402"/>
            <a:ext cx="6400800" cy="2097345"/>
          </a:xfrm>
          <a:prstGeom prst="rect">
            <a:avLst/>
          </a:prstGeom>
        </p:spPr>
        <p:txBody>
          <a:bodyPr anchor="ctr" anchorCtr="0"/>
          <a:lstStyle/>
          <a:p>
            <a:pPr marL="319088" marR="0" lvl="0" indent="-319088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lang="en-US" sz="8000" b="1" kern="1200" dirty="0" smtClean="0">
                <a:solidFill>
                  <a:srgbClr val="E8FFC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0315033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8"/>
          <p:cNvSpPr>
            <a:spLocks noGrp="1"/>
          </p:cNvSpPr>
          <p:nvPr>
            <p:ph type="ctrTitle" hasCustomPrompt="1"/>
          </p:nvPr>
        </p:nvSpPr>
        <p:spPr>
          <a:xfrm>
            <a:off x="457200" y="1524000"/>
            <a:ext cx="8229600" cy="1524000"/>
          </a:xfrm>
          <a:prstGeom prst="rect">
            <a:avLst/>
          </a:prstGeom>
        </p:spPr>
        <p:txBody>
          <a:bodyPr tIns="0" bIns="0" anchor="b" anchorCtr="0"/>
          <a:lstStyle>
            <a:lvl1pPr algn="r">
              <a:lnSpc>
                <a:spcPts val="5400"/>
              </a:lnSpc>
              <a:defRPr sz="5400" cap="none" baseline="0">
                <a:solidFill>
                  <a:srgbClr val="D4FF5B"/>
                </a:solidFill>
                <a:effectLst>
                  <a:outerShdw blurRad="30000" dist="30000" dir="2700000" algn="tl" rotWithShape="0">
                    <a:schemeClr val="bg2">
                      <a:shade val="45000"/>
                      <a:satMod val="150000"/>
                      <a:alpha val="90000"/>
                    </a:schemeClr>
                  </a:outerShdw>
                  <a:reflection blurRad="120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7" name="Subtitle 16"/>
          <p:cNvSpPr>
            <a:spLocks noGrp="1"/>
          </p:cNvSpPr>
          <p:nvPr>
            <p:ph type="subTitle" idx="1" hasCustomPrompt="1"/>
          </p:nvPr>
        </p:nvSpPr>
        <p:spPr>
          <a:xfrm>
            <a:off x="457200" y="3240880"/>
            <a:ext cx="8229600" cy="569120"/>
          </a:xfrm>
          <a:prstGeom prst="rect">
            <a:avLst/>
          </a:prstGeom>
        </p:spPr>
        <p:txBody>
          <a:bodyPr lIns="90000" tIns="0" rIns="90000" bIns="0" anchor="ctr" anchorCtr="0"/>
          <a:lstStyle>
            <a:lvl1pPr marL="0" indent="0" algn="r">
              <a:buNone/>
              <a:defRPr sz="2800">
                <a:solidFill>
                  <a:srgbClr val="FAF8C8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 smtClean="0"/>
              <a:t>Presentation Subtitle</a:t>
            </a:r>
            <a:endParaRPr 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667000" y="4114800"/>
            <a:ext cx="6248400" cy="0"/>
          </a:xfrm>
          <a:prstGeom prst="line">
            <a:avLst/>
          </a:prstGeom>
          <a:ln w="38100" cap="rnd">
            <a:solidFill>
              <a:schemeClr val="accent5">
                <a:lumMod val="20000"/>
                <a:lumOff val="80000"/>
                <a:alpha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5224046"/>
            <a:ext cx="3352800" cy="533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dirty="0" smtClean="0">
                <a:solidFill>
                  <a:srgbClr val="DEFF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5757446"/>
            <a:ext cx="2090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algn="l"/>
            <a:r>
              <a:rPr lang="en-US" sz="1800" b="1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Telerik Corporation</a:t>
            </a:r>
            <a:endParaRPr lang="en-US" sz="1800" b="1" dirty="0">
              <a:solidFill>
                <a:srgbClr val="0EFE5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6062246"/>
            <a:ext cx="17079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algn="l"/>
            <a:r>
              <a:rPr lang="en-US" sz="1600" b="1" dirty="0" smtClean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2"/>
              </a:rPr>
              <a:t>www.telerik.com</a:t>
            </a:r>
            <a:endParaRPr lang="en-US" sz="1600" b="1" dirty="0">
              <a:solidFill>
                <a:schemeClr val="tx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29633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13" Type="http://schemas.microsoft.com/office/2007/relationships/hdphoto" Target="../media/hdphoto1.wdp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3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9143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3"/>
          <p:cNvPicPr>
            <a:picLocks noChangeAspect="1" noChangeArrowheads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63502"/>
            <a:ext cx="9144000" cy="5907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247652"/>
            <a:ext cx="9144000" cy="4833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52400" y="228602"/>
            <a:ext cx="1714500" cy="428625"/>
          </a:xfrm>
          <a:prstGeom prst="rect">
            <a:avLst/>
          </a:prstGeom>
          <a:noFill/>
          <a:effectLst>
            <a:outerShdw blurRad="127000" sx="101000" sy="101000" algn="ctr" rotWithShape="0">
              <a:schemeClr val="tx1">
                <a:lumMod val="20000"/>
                <a:lumOff val="80000"/>
                <a:alpha val="75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4180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</p:sldLayoutIdLst>
  <p:timing>
    <p:tnLst>
      <p:par>
        <p:cTn id="1" dur="indefinite" restart="never" nodeType="tmRoot"/>
      </p:par>
    </p:tnLst>
  </p:timing>
  <p:txStyles>
    <p:titleStyle>
      <a:lvl1pPr algn="r" rtl="0" eaLnBrk="1" fontAlgn="base" hangingPunct="1">
        <a:lnSpc>
          <a:spcPts val="4400"/>
        </a:lnSpc>
        <a:spcBef>
          <a:spcPct val="0"/>
        </a:spcBef>
        <a:spcAft>
          <a:spcPct val="0"/>
        </a:spcAft>
        <a:defRPr sz="4400" b="1" kern="1200" baseline="0">
          <a:ln w="500">
            <a:noFill/>
          </a:ln>
          <a:solidFill>
            <a:schemeClr val="tx2"/>
          </a:solidFill>
          <a:effectLst>
            <a:outerShdw blurRad="38100" dist="38100" dir="2700000" algn="tl">
              <a:srgbClr val="000000">
                <a:alpha val="43137"/>
              </a:srgbClr>
            </a:outerShdw>
            <a:reflection blurRad="6350" stA="55000" endA="300" endPos="45500" dir="5400000" sy="-100000" algn="bl" rotWithShape="0"/>
          </a:effectLst>
          <a:latin typeface="+mj-lt"/>
          <a:ea typeface="+mj-ea"/>
          <a:cs typeface="+mj-cs"/>
        </a:defRPr>
      </a:lvl1pPr>
      <a:lvl2pPr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2pPr>
      <a:lvl3pPr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3pPr>
      <a:lvl4pPr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4pPr>
      <a:lvl5pPr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5pPr>
      <a:lvl6pPr marL="457200"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6pPr>
      <a:lvl7pPr marL="914400"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7pPr>
      <a:lvl8pPr marL="1371600"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8pPr>
      <a:lvl9pPr marL="1828800"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9pPr>
    </p:titleStyle>
    <p:bodyStyle>
      <a:lvl1pPr marL="319088" indent="-319088" algn="l" rtl="0" eaLnBrk="1" fontAlgn="base" hangingPunct="1">
        <a:spcBef>
          <a:spcPct val="20000"/>
        </a:spcBef>
        <a:spcAft>
          <a:spcPct val="0"/>
        </a:spcAft>
        <a:buClr>
          <a:schemeClr val="accent5">
            <a:lumMod val="40000"/>
            <a:lumOff val="60000"/>
          </a:schemeClr>
        </a:buClr>
        <a:buSzPct val="70000"/>
        <a:buFont typeface="Wingdings 2" pitchFamily="18" charset="2"/>
        <a:buChar char=""/>
        <a:defRPr sz="32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1pPr>
      <a:lvl2pPr marL="630238" indent="-273050" algn="l" rtl="0" eaLnBrk="1" fontAlgn="base" hangingPunct="1">
        <a:spcBef>
          <a:spcPct val="20000"/>
        </a:spcBef>
        <a:spcAft>
          <a:spcPct val="0"/>
        </a:spcAft>
        <a:buClr>
          <a:schemeClr val="accent2">
            <a:lumMod val="60000"/>
            <a:lumOff val="40000"/>
          </a:schemeClr>
        </a:buClr>
        <a:buFont typeface="Wingdings 2" pitchFamily="18" charset="2"/>
        <a:buChar char=""/>
        <a:defRPr sz="30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2pPr>
      <a:lvl3pPr marL="922338" indent="-273050" algn="l" rtl="0" eaLnBrk="1" fontAlgn="base" hangingPunct="1">
        <a:spcBef>
          <a:spcPct val="20000"/>
        </a:spcBef>
        <a:spcAft>
          <a:spcPct val="0"/>
        </a:spcAft>
        <a:buClr>
          <a:schemeClr val="tx1">
            <a:lumMod val="50000"/>
          </a:schemeClr>
        </a:buClr>
        <a:buFont typeface="Wingdings 2" pitchFamily="18" charset="2"/>
        <a:buChar char=""/>
        <a:defRPr sz="28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3pPr>
      <a:lvl4pPr marL="1187450" indent="-228600" algn="l" rtl="0" eaLnBrk="1" fontAlgn="base" hangingPunct="1">
        <a:spcBef>
          <a:spcPct val="20000"/>
        </a:spcBef>
        <a:spcAft>
          <a:spcPct val="0"/>
        </a:spcAft>
        <a:buClr>
          <a:srgbClr val="F8BD52"/>
        </a:buClr>
        <a:buFont typeface="Wingdings 2" pitchFamily="18" charset="2"/>
        <a:buChar char=""/>
        <a:defRPr sz="26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4pPr>
      <a:lvl5pPr marL="1425575" indent="-228600" algn="l" rtl="0" eaLnBrk="1" fontAlgn="base" hangingPunct="1">
        <a:spcBef>
          <a:spcPct val="20000"/>
        </a:spcBef>
        <a:spcAft>
          <a:spcPct val="0"/>
        </a:spcAft>
        <a:buClr>
          <a:srgbClr val="46A6BD"/>
        </a:buClr>
        <a:buFont typeface="Wingdings 2" pitchFamily="18" charset="2"/>
        <a:buChar char=""/>
        <a:defRPr sz="24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5pPr>
      <a:lvl6pPr marL="1673352" indent="-228600" algn="l" rtl="0" eaLnBrk="1" latinLnBrk="0" hangingPunct="1">
        <a:spcBef>
          <a:spcPct val="20000"/>
        </a:spcBef>
        <a:buClr>
          <a:schemeClr val="accent6"/>
        </a:buClr>
        <a:buFont typeface="Wingdings 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11096" indent="-228600" algn="l" rtl="0" eaLnBrk="1" latinLnBrk="0" hangingPunct="1">
        <a:spcBef>
          <a:spcPct val="20000"/>
        </a:spcBef>
        <a:buClr>
          <a:schemeClr val="tx2"/>
        </a:buClr>
        <a:buFont typeface="Wingdings 2"/>
        <a:buChar char="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21408" indent="-182880" algn="l" rtl="0" eaLnBrk="1" latinLnBrk="0" hangingPunct="1">
        <a:spcBef>
          <a:spcPct val="20000"/>
        </a:spcBef>
        <a:buClr>
          <a:schemeClr val="tx2"/>
        </a:buClr>
        <a:buFont typeface="Wingdings 2"/>
        <a:buChar char="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322576" indent="-182880" algn="l" rtl="0" eaLnBrk="1" latinLnBrk="0" hangingPunct="1">
        <a:spcBef>
          <a:spcPct val="20000"/>
        </a:spcBef>
        <a:buClr>
          <a:schemeClr val="tx2"/>
        </a:buClr>
        <a:buFont typeface="Wingdings 2"/>
        <a:buChar char="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://academy.telerik.com/student-courses/quality-assurance/qa-and-test-automation" TargetMode="Externa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berner-mattner.com/en/berner-mattner-home/products/cte/index.html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Classification Trees Testing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Testing Constrained Combinations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57200" y="5224046"/>
            <a:ext cx="3352800" cy="954107"/>
          </a:xfrm>
        </p:spPr>
        <p:txBody>
          <a:bodyPr/>
          <a:lstStyle/>
          <a:p>
            <a:r>
              <a:rPr lang="en-US" dirty="0" smtClean="0"/>
              <a:t>Vera Pironska</a:t>
            </a:r>
            <a:endParaRPr lang="en-US" dirty="0"/>
          </a:p>
          <a:p>
            <a:endParaRPr lang="en-US" dirty="0"/>
          </a:p>
        </p:txBody>
      </p:sp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2146" y="3276600"/>
            <a:ext cx="1621152" cy="121586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glow rad="101600">
              <a:schemeClr val="tx1">
                <a:alpha val="60000"/>
              </a:schemeClr>
            </a:glow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5" name="Picture 7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45272" y="235416"/>
            <a:ext cx="3053457" cy="197438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glow rad="101600">
              <a:schemeClr val="tx1">
                <a:alpha val="60000"/>
              </a:schemeClr>
            </a:glow>
            <a:outerShdw dist="35921" dir="2700000" algn="ctr" rotWithShape="0">
              <a:schemeClr val="bg2"/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7176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72000" y="4154057"/>
            <a:ext cx="3886200" cy="213997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glow rad="101600">
              <a:schemeClr val="tx1">
                <a:alpha val="60000"/>
              </a:schemeClr>
            </a:glow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 Placeholder 11"/>
          <p:cNvSpPr>
            <a:spLocks noGrp="1"/>
          </p:cNvSpPr>
          <p:nvPr/>
        </p:nvSpPr>
        <p:spPr>
          <a:xfrm>
            <a:off x="457201" y="5630533"/>
            <a:ext cx="3352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319088" indent="-319088"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300" b="1" kern="1200" dirty="0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  <a:lvl2pPr marL="6302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QA Engineer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/>
        </p:nvSpPr>
        <p:spPr>
          <a:xfrm>
            <a:off x="457200" y="6007068"/>
            <a:ext cx="34773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319088" indent="-319088"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dirty="0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  <a:lvl2pPr marL="6302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 </a:t>
            </a:r>
            <a:r>
              <a:rPr lang="en-US" dirty="0" smtClean="0"/>
              <a:t>XAML Team 1</a:t>
            </a:r>
            <a:endParaRPr lang="en-US" dirty="0"/>
          </a:p>
        </p:txBody>
      </p:sp>
      <p:sp>
        <p:nvSpPr>
          <p:cNvPr id="14" name="Text Placeholder 9"/>
          <p:cNvSpPr>
            <a:spLocks noGrp="1"/>
          </p:cNvSpPr>
          <p:nvPr/>
        </p:nvSpPr>
        <p:spPr>
          <a:xfrm>
            <a:off x="3476283" y="6224899"/>
            <a:ext cx="2191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1800" b="1" kern="1200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  <a:lvl2pPr marL="6302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hlinkClick r:id="rId5"/>
              </a:rPr>
              <a:t>Telerik QA Academy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9703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" y="1066800"/>
            <a:ext cx="5791200" cy="3124200"/>
          </a:xfrm>
        </p:spPr>
        <p:txBody>
          <a:bodyPr/>
          <a:lstStyle/>
          <a:p>
            <a:r>
              <a:rPr lang="en-US" dirty="0"/>
              <a:t>Constructing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Classification </a:t>
            </a:r>
            <a:br>
              <a:rPr lang="en-US" dirty="0" smtClean="0"/>
            </a:br>
            <a:r>
              <a:rPr lang="en-US" dirty="0" smtClean="0"/>
              <a:t>Trees </a:t>
            </a:r>
            <a:br>
              <a:rPr lang="en-US" dirty="0" smtClean="0"/>
            </a:br>
            <a:r>
              <a:rPr lang="en-US" dirty="0" smtClean="0"/>
              <a:t>and </a:t>
            </a:r>
            <a:br>
              <a:rPr lang="en-US" dirty="0" smtClean="0"/>
            </a:br>
            <a:r>
              <a:rPr lang="en-US" dirty="0" smtClean="0"/>
              <a:t>Test Cases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81100" y="4343400"/>
            <a:ext cx="3962400" cy="914400"/>
          </a:xfrm>
        </p:spPr>
        <p:txBody>
          <a:bodyPr/>
          <a:lstStyle/>
          <a:p>
            <a:r>
              <a:rPr lang="en-US" dirty="0" smtClean="0"/>
              <a:t>Main Steps </a:t>
            </a:r>
            <a:br>
              <a:rPr lang="en-US" dirty="0" smtClean="0"/>
            </a:br>
            <a:r>
              <a:rPr lang="en-US" dirty="0" smtClean="0"/>
              <a:t>of the Process</a:t>
            </a:r>
            <a:endParaRPr lang="en-US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105400" y="1219200"/>
            <a:ext cx="3276600" cy="295516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glow rad="101600">
              <a:schemeClr val="tx1">
                <a:alpha val="60000"/>
              </a:schemeClr>
            </a:glow>
            <a:outerShdw dist="35921" dir="2700000" algn="ctr" rotWithShape="0">
              <a:schemeClr val="bg2"/>
            </a:outerShdw>
          </a:effectLst>
          <a:scene3d>
            <a:camera prst="perspectiveHeroicExtremeLeftFacing"/>
            <a:lightRig rig="threePt" dir="t"/>
          </a:scene3d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74451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Classification Tree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066800"/>
            <a:ext cx="8686800" cy="10668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This is a simple example of a classification tree for an Adaptive cruise control system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pic>
        <p:nvPicPr>
          <p:cNvPr id="5" name="Picture 2" descr="C:\Users\ogeorgiev\Desktop\example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1920" y="2507343"/>
            <a:ext cx="8200160" cy="3664857"/>
          </a:xfrm>
          <a:prstGeom prst="roundRect">
            <a:avLst>
              <a:gd name="adj" fmla="val 6766"/>
            </a:avLst>
          </a:prstGeom>
          <a:noFill/>
          <a:effectLst>
            <a:glow rad="101600">
              <a:schemeClr val="tx1">
                <a:alpha val="60000"/>
              </a:schemeClr>
            </a:glow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5199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Aspects of Interest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Identifying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aspects of interest 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The first activity performed </a:t>
            </a:r>
            <a:r>
              <a:rPr lang="en-US" dirty="0" smtClean="0"/>
              <a:t>for each testing problem when applying the technique of classification trees testing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 smtClean="0"/>
              <a:t>Represent a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collection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of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things</a:t>
            </a:r>
            <a:r>
              <a:rPr lang="en-US" dirty="0" smtClean="0"/>
              <a:t> that are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supposed to interact</a:t>
            </a:r>
            <a:r>
              <a:rPr lang="en-US" dirty="0" smtClean="0"/>
              <a:t> in some interesting way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Things, which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combinations</a:t>
            </a:r>
            <a:r>
              <a:rPr lang="en-US" dirty="0" smtClean="0"/>
              <a:t> the tester wants to test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E.g., blocks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pic>
        <p:nvPicPr>
          <p:cNvPr id="7171" name="Picture 3" descr="C:\PROJECTS\QA-Academy\LOCAL_FILES\Oleg_IMAGES_Archive\Abstract\bulbstandout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48400" y="5131299"/>
            <a:ext cx="1806777" cy="1347198"/>
          </a:xfrm>
          <a:prstGeom prst="roundRect">
            <a:avLst/>
          </a:prstGeom>
          <a:noFill/>
          <a:effectLst>
            <a:glow rad="101600">
              <a:schemeClr val="tx1">
                <a:alpha val="6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3415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Identifying Classifications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Identifying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classifications </a:t>
            </a:r>
            <a:r>
              <a:rPr lang="en-US" dirty="0" smtClean="0"/>
              <a:t>within the areas of interest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The things that are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supposed to interact with each other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In some </a:t>
            </a:r>
            <a:r>
              <a:rPr lang="en-US" dirty="0" smtClean="0"/>
              <a:t>cases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subclassifications</a:t>
            </a:r>
            <a:r>
              <a:rPr lang="en-US" dirty="0" smtClean="0"/>
              <a:t> </a:t>
            </a:r>
            <a:r>
              <a:rPr lang="en-US" dirty="0"/>
              <a:t>for one or more </a:t>
            </a:r>
            <a:r>
              <a:rPr lang="en-US" dirty="0" smtClean="0"/>
              <a:t>classifications will be identified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E.g., size, color, form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pic>
        <p:nvPicPr>
          <p:cNvPr id="8194" name="Picture 2" descr="C:\PROJECTS\QA-Academy\LOCAL_FILES\Oleg_IMAGES_Archive\Abstract\loading-interface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38097" y="4267200"/>
            <a:ext cx="2080397" cy="2033588"/>
          </a:xfrm>
          <a:prstGeom prst="ellipse">
            <a:avLst/>
          </a:prstGeom>
          <a:noFill/>
          <a:effectLst>
            <a:glow rad="101600">
              <a:schemeClr val="tx1">
                <a:alpha val="60000"/>
              </a:schemeClr>
            </a:glow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0110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Identifying Classes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Classes</a:t>
            </a:r>
            <a:r>
              <a:rPr lang="en-US" dirty="0" smtClean="0"/>
              <a:t> have to be identified for each classification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Performed by using standard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equivalence partitioning</a:t>
            </a:r>
            <a:r>
              <a:rPr lang="en-US" dirty="0" smtClean="0"/>
              <a:t> </a:t>
            </a:r>
            <a:r>
              <a:rPr lang="en-US" dirty="0"/>
              <a:t>and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boundary value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analysis</a:t>
            </a:r>
          </a:p>
          <a:p>
            <a:pPr>
              <a:lnSpc>
                <a:spcPct val="100000"/>
              </a:lnSpc>
            </a:pPr>
            <a:r>
              <a:rPr lang="en-US" dirty="0"/>
              <a:t>Classifications identification can be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recursively applied</a:t>
            </a:r>
            <a:r>
              <a:rPr lang="en-US" dirty="0"/>
              <a:t> </a:t>
            </a:r>
            <a:r>
              <a:rPr lang="en-US" dirty="0" smtClean="0"/>
              <a:t>to </a:t>
            </a:r>
            <a:r>
              <a:rPr lang="en-US" dirty="0"/>
              <a:t>classes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46695" y="4191000"/>
            <a:ext cx="2830505" cy="2200275"/>
          </a:xfrm>
          <a:prstGeom prst="rect">
            <a:avLst/>
          </a:prstGeom>
          <a:noFill/>
          <a:ln>
            <a:noFill/>
          </a:ln>
          <a:effectLst>
            <a:glow rad="101600">
              <a:schemeClr val="tx1">
                <a:alpha val="6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29844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ogeorgiev\Desktop\block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9543" y="1859490"/>
            <a:ext cx="7844914" cy="3962400"/>
          </a:xfrm>
          <a:prstGeom prst="roundRect">
            <a:avLst/>
          </a:prstGeom>
          <a:noFill/>
          <a:effectLst>
            <a:glow rad="101600">
              <a:schemeClr val="tx1">
                <a:alpha val="6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228600"/>
            <a:ext cx="7086600" cy="9144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600" dirty="0">
                <a:solidFill>
                  <a:srgbClr val="CCFF33"/>
                </a:solidFill>
              </a:rPr>
              <a:t>Aspects of Interest, Classifications, Classes - 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7" name="AutoShape 5"/>
          <p:cNvSpPr>
            <a:spLocks noChangeArrowheads="1"/>
          </p:cNvSpPr>
          <p:nvPr/>
        </p:nvSpPr>
        <p:spPr bwMode="auto">
          <a:xfrm>
            <a:off x="4343400" y="1609119"/>
            <a:ext cx="2590800" cy="527804"/>
          </a:xfrm>
          <a:prstGeom prst="wedgeRoundRectCallout">
            <a:avLst>
              <a:gd name="adj1" fmla="val -49406"/>
              <a:gd name="adj2" fmla="val 88105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dirty="0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Aspect of interest</a:t>
            </a:r>
            <a:endParaRPr lang="bg-BG" sz="2400" b="1" dirty="0" smtClean="0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cs typeface="Consolas" pitchFamily="49" charset="0"/>
            </a:endParaRPr>
          </a:p>
        </p:txBody>
      </p:sp>
      <p:sp>
        <p:nvSpPr>
          <p:cNvPr id="8" name="AutoShape 5"/>
          <p:cNvSpPr>
            <a:spLocks noChangeArrowheads="1"/>
          </p:cNvSpPr>
          <p:nvPr/>
        </p:nvSpPr>
        <p:spPr bwMode="auto">
          <a:xfrm>
            <a:off x="6705600" y="2259071"/>
            <a:ext cx="2057400" cy="527804"/>
          </a:xfrm>
          <a:prstGeom prst="wedgeRoundRectCallout">
            <a:avLst>
              <a:gd name="adj1" fmla="val -49406"/>
              <a:gd name="adj2" fmla="val 88105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dirty="0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Classification</a:t>
            </a:r>
            <a:endParaRPr lang="bg-BG" sz="2400" b="1" dirty="0" smtClean="0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cs typeface="Consolas" pitchFamily="49" charset="0"/>
            </a:endParaRPr>
          </a:p>
        </p:txBody>
      </p:sp>
      <p:sp>
        <p:nvSpPr>
          <p:cNvPr id="9" name="AutoShape 5"/>
          <p:cNvSpPr>
            <a:spLocks noChangeArrowheads="1"/>
          </p:cNvSpPr>
          <p:nvPr/>
        </p:nvSpPr>
        <p:spPr bwMode="auto">
          <a:xfrm>
            <a:off x="881743" y="3962400"/>
            <a:ext cx="1251857" cy="527804"/>
          </a:xfrm>
          <a:prstGeom prst="wedgeRoundRectCallout">
            <a:avLst>
              <a:gd name="adj1" fmla="val 50280"/>
              <a:gd name="adj2" fmla="val -96141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dirty="0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classes</a:t>
            </a:r>
            <a:endParaRPr lang="bg-BG" sz="2400" b="1" dirty="0" smtClean="0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cs typeface="Consolas" pitchFamily="49" charset="0"/>
            </a:endParaRPr>
          </a:p>
        </p:txBody>
      </p:sp>
      <p:sp>
        <p:nvSpPr>
          <p:cNvPr id="10" name="AutoShape 5"/>
          <p:cNvSpPr>
            <a:spLocks noChangeArrowheads="1"/>
          </p:cNvSpPr>
          <p:nvPr/>
        </p:nvSpPr>
        <p:spPr bwMode="auto">
          <a:xfrm>
            <a:off x="6914243" y="4038600"/>
            <a:ext cx="2057400" cy="1379101"/>
          </a:xfrm>
          <a:prstGeom prst="wedgeRoundRectCallout">
            <a:avLst>
              <a:gd name="adj1" fmla="val -100199"/>
              <a:gd name="adj2" fmla="val -36967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dirty="0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Another classification level</a:t>
            </a:r>
            <a:endParaRPr lang="bg-BG" sz="2400" b="1" dirty="0" smtClean="0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cs typeface="Consolas" pitchFamily="49" charset="0"/>
            </a:endParaRPr>
          </a:p>
        </p:txBody>
      </p:sp>
      <p:sp>
        <p:nvSpPr>
          <p:cNvPr id="11" name="AutoShape 5"/>
          <p:cNvSpPr>
            <a:spLocks noChangeArrowheads="1"/>
          </p:cNvSpPr>
          <p:nvPr/>
        </p:nvSpPr>
        <p:spPr bwMode="auto">
          <a:xfrm>
            <a:off x="1828800" y="5029200"/>
            <a:ext cx="2057400" cy="936924"/>
          </a:xfrm>
          <a:prstGeom prst="wedgeRoundRectCallout">
            <a:avLst>
              <a:gd name="adj1" fmla="val 86750"/>
              <a:gd name="adj2" fmla="val -54859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dirty="0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Another class level</a:t>
            </a:r>
            <a:endParaRPr lang="bg-BG" sz="2400" b="1" dirty="0" smtClean="0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1465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 smtClean="0"/>
              <a:t>Defining the Combination Rules </a:t>
            </a:r>
            <a:endParaRPr lang="en-US" sz="3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In order to derive test cases we need to define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rules for combining the classifications </a:t>
            </a:r>
            <a:r>
              <a:rPr lang="en-US" dirty="0" smtClean="0"/>
              <a:t>in a tree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Do </a:t>
            </a:r>
            <a:r>
              <a:rPr lang="en-US" dirty="0" smtClean="0"/>
              <a:t>we want </a:t>
            </a:r>
            <a:r>
              <a:rPr lang="en-US" dirty="0"/>
              <a:t>pairs of all factors? </a:t>
            </a:r>
            <a:endParaRPr lang="en-US" dirty="0" smtClean="0"/>
          </a:p>
          <a:p>
            <a:pPr lvl="1">
              <a:lnSpc>
                <a:spcPct val="100000"/>
              </a:lnSpc>
            </a:pPr>
            <a:r>
              <a:rPr lang="en-US" dirty="0" smtClean="0"/>
              <a:t>Triples </a:t>
            </a:r>
            <a:r>
              <a:rPr lang="en-US" dirty="0"/>
              <a:t>of some factors?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Are there exclusions, i.e., classes that can't combine</a:t>
            </a:r>
            <a:r>
              <a:rPr lang="en-US" dirty="0" smtClean="0"/>
              <a:t>?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Etc.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38800" y="4343400"/>
            <a:ext cx="2720716" cy="2009775"/>
          </a:xfrm>
          <a:prstGeom prst="roundRect">
            <a:avLst/>
          </a:prstGeom>
          <a:noFill/>
          <a:ln>
            <a:noFill/>
          </a:ln>
          <a:effectLst>
            <a:glow rad="635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34951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Generating Test Cases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Once the combination rules are defined – test cases can be generated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Test </a:t>
            </a:r>
            <a:r>
              <a:rPr lang="en-US" dirty="0"/>
              <a:t>cases can </a:t>
            </a:r>
            <a:r>
              <a:rPr lang="en-US" dirty="0" smtClean="0"/>
              <a:t>be defined </a:t>
            </a:r>
            <a:r>
              <a:rPr lang="en-US" dirty="0"/>
              <a:t>by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combining classes from different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classifications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A "leaf" is selected for each base classification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Classes </a:t>
            </a:r>
            <a:r>
              <a:rPr lang="en-US" dirty="0"/>
              <a:t>that belong to the same classification are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non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combinable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By definition classes are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disjunctive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28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228600"/>
            <a:ext cx="7086600" cy="914400"/>
          </a:xfrm>
        </p:spPr>
        <p:txBody>
          <a:bodyPr/>
          <a:lstStyle/>
          <a:p>
            <a:r>
              <a:rPr lang="en-US" dirty="0"/>
              <a:t>Separating Specification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From </a:t>
            </a:r>
            <a:r>
              <a:rPr lang="en-US" dirty="0"/>
              <a:t>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19200"/>
            <a:ext cx="8686800" cy="54864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A Classification Tree specifies test cases, but it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does not specify test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data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Implementation </a:t>
            </a:r>
            <a:r>
              <a:rPr lang="en-US" dirty="0" smtClean="0"/>
              <a:t>of </a:t>
            </a:r>
            <a:r>
              <a:rPr lang="en-US" dirty="0"/>
              <a:t>a test case specification into concrete test data is </a:t>
            </a:r>
            <a:r>
              <a:rPr lang="en-US" dirty="0" smtClean="0"/>
              <a:t>a separate procedure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pic>
        <p:nvPicPr>
          <p:cNvPr id="11266" name="Picture 2" descr="C:\PROJECTS\QA-Academy\LOCAL_FILES\Oleg_IMAGES_Archive\Abstract\work.6981017.1.flat,550x550,075,f.recurring-dream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01389" y="3694730"/>
            <a:ext cx="3941222" cy="2629870"/>
          </a:xfrm>
          <a:prstGeom prst="ellipse">
            <a:avLst/>
          </a:prstGeom>
          <a:noFill/>
          <a:effectLst>
            <a:softEdge rad="317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8073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9100" y="2814782"/>
            <a:ext cx="8305800" cy="2362200"/>
          </a:xfrm>
        </p:spPr>
        <p:txBody>
          <a:bodyPr/>
          <a:lstStyle/>
          <a:p>
            <a:r>
              <a:rPr lang="en-US" dirty="0" smtClean="0"/>
              <a:t>Creating a</a:t>
            </a:r>
            <a:r>
              <a:rPr lang="en-US" dirty="0"/>
              <a:t> </a:t>
            </a:r>
            <a:r>
              <a:rPr lang="en-US" dirty="0" smtClean="0"/>
              <a:t>Classification Tree </a:t>
            </a:r>
            <a:br>
              <a:rPr lang="en-US" dirty="0" smtClean="0"/>
            </a:br>
            <a:r>
              <a:rPr lang="en-US" dirty="0" smtClean="0"/>
              <a:t>for a </a:t>
            </a:r>
            <a:br>
              <a:rPr lang="en-US" dirty="0" smtClean="0"/>
            </a:br>
            <a:r>
              <a:rPr lang="en-US" dirty="0" err="1" smtClean="0"/>
              <a:t>GridView</a:t>
            </a:r>
            <a:r>
              <a:rPr lang="en-US" dirty="0" smtClean="0"/>
              <a:t> Selection Properties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76600" y="5791200"/>
            <a:ext cx="2590800" cy="569120"/>
          </a:xfrm>
        </p:spPr>
        <p:txBody>
          <a:bodyPr/>
          <a:lstStyle/>
          <a:p>
            <a:r>
              <a:rPr lang="en-US" sz="3200" dirty="0" smtClean="0"/>
              <a:t>Demo</a:t>
            </a:r>
            <a:endParaRPr lang="en-US"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7330" y="489528"/>
            <a:ext cx="3529340" cy="1870611"/>
          </a:xfrm>
          <a:prstGeom prst="rect">
            <a:avLst/>
          </a:prstGeom>
          <a:noFill/>
          <a:ln>
            <a:noFill/>
          </a:ln>
          <a:effectLst>
            <a:glow rad="635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</p:spPr>
      </p:pic>
    </p:spTree>
    <p:extLst>
      <p:ext uri="{BB962C8B-B14F-4D97-AF65-F5344CB8AC3E}">
        <p14:creationId xmlns:p14="http://schemas.microsoft.com/office/powerpoint/2010/main" val="3636725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6388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What is Classification Trees Testing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Constructing Classification Trees and Test Cases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Tool Support</a:t>
            </a:r>
          </a:p>
          <a:p>
            <a:pPr marL="623888" lvl="1" indent="-276225">
              <a:lnSpc>
                <a:spcPct val="100000"/>
              </a:lnSpc>
            </a:pPr>
            <a:r>
              <a:rPr lang="en-US" dirty="0"/>
              <a:t>CTE XL - Graphical Editor For Classification Trees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Some </a:t>
            </a:r>
            <a:r>
              <a:rPr lang="en-US" dirty="0"/>
              <a:t>Useful </a:t>
            </a:r>
            <a:r>
              <a:rPr lang="en-US" dirty="0" smtClean="0"/>
              <a:t>Tips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pic>
        <p:nvPicPr>
          <p:cNvPr id="1026" name="Picture 2" descr="C:\PROJECTS\QA-Academy\LOCAL_FILES\Oleg_IMAGES_Archive\FREQUENTLY USED\CONTENT Slide\Untitled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58000" y="5123542"/>
            <a:ext cx="1849711" cy="1430443"/>
          </a:xfrm>
          <a:prstGeom prst="rect">
            <a:avLst/>
          </a:prstGeom>
          <a:noFill/>
          <a:effectLst>
            <a:glow rad="101600">
              <a:schemeClr val="tx1">
                <a:alpha val="6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4492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257800" y="1909762"/>
            <a:ext cx="3429000" cy="1447800"/>
          </a:xfrm>
        </p:spPr>
        <p:txBody>
          <a:bodyPr/>
          <a:lstStyle/>
          <a:p>
            <a:r>
              <a:rPr lang="en-US" dirty="0" smtClean="0"/>
              <a:t>Tool </a:t>
            </a:r>
            <a:br>
              <a:rPr lang="en-US" dirty="0" smtClean="0"/>
            </a:br>
            <a:r>
              <a:rPr lang="en-US" dirty="0" smtClean="0"/>
              <a:t>Support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10200" y="4191000"/>
            <a:ext cx="3276600" cy="807245"/>
          </a:xfrm>
        </p:spPr>
        <p:txBody>
          <a:bodyPr/>
          <a:lstStyle/>
          <a:p>
            <a:r>
              <a:rPr lang="en-US" dirty="0" smtClean="0"/>
              <a:t>For Classification </a:t>
            </a:r>
            <a:br>
              <a:rPr lang="en-US" dirty="0" smtClean="0"/>
            </a:br>
            <a:r>
              <a:rPr lang="en-US" dirty="0" smtClean="0"/>
              <a:t>Trees Testing</a:t>
            </a:r>
            <a:endParaRPr lang="en-US" dirty="0"/>
          </a:p>
        </p:txBody>
      </p:sp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7200" y="1162050"/>
            <a:ext cx="4667250" cy="4391025"/>
          </a:xfrm>
          <a:prstGeom prst="rect">
            <a:avLst/>
          </a:prstGeom>
          <a:noFill/>
          <a:ln>
            <a:noFill/>
          </a:ln>
          <a:effectLst>
            <a:glow rad="635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6907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Tool Support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Usually </a:t>
            </a:r>
            <a:r>
              <a:rPr lang="en-US" dirty="0" smtClean="0"/>
              <a:t>classification trees and test </a:t>
            </a:r>
            <a:r>
              <a:rPr lang="en-US" dirty="0"/>
              <a:t>cases are generated using a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special tool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Supports </a:t>
            </a:r>
            <a:r>
              <a:rPr lang="en-US" dirty="0"/>
              <a:t>drawing the classification </a:t>
            </a:r>
            <a:r>
              <a:rPr lang="en-US" dirty="0" smtClean="0"/>
              <a:t>trees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Allows automatic generation of test cases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pic>
        <p:nvPicPr>
          <p:cNvPr id="3076" name="Picture 4" descr="http://www.cimisa-mecanizados.com/img/all/productos/longitudinal/galeria_alta_hps/linea_corte_longitudinal_1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14400" y="3929743"/>
            <a:ext cx="3253355" cy="2438400"/>
          </a:xfrm>
          <a:prstGeom prst="roundRect">
            <a:avLst>
              <a:gd name="adj" fmla="val 10318"/>
            </a:avLst>
          </a:prstGeom>
          <a:noFill/>
          <a:effectLst>
            <a:glow rad="63500">
              <a:schemeClr val="tx1"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81600" y="3832981"/>
            <a:ext cx="3048000" cy="2506133"/>
          </a:xfrm>
          <a:prstGeom prst="rect">
            <a:avLst/>
          </a:prstGeom>
          <a:noFill/>
          <a:ln>
            <a:noFill/>
          </a:ln>
          <a:effectLst>
            <a:glow rad="635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80542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685800"/>
            <a:ext cx="7924800" cy="990600"/>
          </a:xfrm>
        </p:spPr>
        <p:txBody>
          <a:bodyPr/>
          <a:lstStyle/>
          <a:p>
            <a:r>
              <a:rPr lang="en-US" dirty="0"/>
              <a:t>CTE </a:t>
            </a:r>
            <a:r>
              <a:rPr lang="en-US" dirty="0" smtClean="0"/>
              <a:t>XL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1524000"/>
            <a:ext cx="7924800" cy="569120"/>
          </a:xfrm>
        </p:spPr>
        <p:txBody>
          <a:bodyPr/>
          <a:lstStyle/>
          <a:p>
            <a:r>
              <a:rPr lang="en-US" dirty="0"/>
              <a:t>Graphical Editor For Classification Trees</a:t>
            </a:r>
          </a:p>
        </p:txBody>
      </p:sp>
      <p:pic>
        <p:nvPicPr>
          <p:cNvPr id="4" name="Picture 2" descr="C:\Users\ogeorgiev\Desktop\CTE_X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30829" y="2242457"/>
            <a:ext cx="5682343" cy="4081844"/>
          </a:xfrm>
          <a:prstGeom prst="roundRect">
            <a:avLst>
              <a:gd name="adj" fmla="val 3155"/>
            </a:avLst>
          </a:prstGeom>
          <a:noFill/>
          <a:effectLst>
            <a:glow rad="63500">
              <a:schemeClr val="tx1"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9355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CTE XL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CTE </a:t>
            </a:r>
            <a:r>
              <a:rPr lang="en-US" dirty="0"/>
              <a:t>XL is a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graphical editor for classification trees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Has a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free</a:t>
            </a:r>
            <a:r>
              <a:rPr lang="en-US" dirty="0" smtClean="0"/>
              <a:t> and a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paid</a:t>
            </a:r>
            <a:r>
              <a:rPr lang="en-US" dirty="0" smtClean="0"/>
              <a:t> version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Source:</a:t>
            </a:r>
          </a:p>
          <a:p>
            <a:pPr lvl="2">
              <a:lnSpc>
                <a:spcPct val="100000"/>
              </a:lnSpc>
            </a:pPr>
            <a:r>
              <a:rPr lang="en-US" dirty="0">
                <a:hlinkClick r:id="rId2"/>
              </a:rPr>
              <a:t>http://www.berner-mattner.com/en/berner-mattner-home/products/cte/index.html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83700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Features of CTE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CTE XL supports the following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features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Drawing and editing classification trees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Adding description and commentaries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Adding, repositioning trees, storing in libraries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Automated </a:t>
            </a:r>
            <a:r>
              <a:rPr lang="en-US" dirty="0"/>
              <a:t>test case </a:t>
            </a:r>
            <a:r>
              <a:rPr lang="en-US" dirty="0" smtClean="0"/>
              <a:t>generation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U</a:t>
            </a:r>
            <a:r>
              <a:rPr lang="en-US" dirty="0" smtClean="0"/>
              <a:t>ser-defined dependency rules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</a:t>
            </a:r>
            <a:r>
              <a:rPr lang="en-US" dirty="0" smtClean="0"/>
              <a:t>ntegration </a:t>
            </a:r>
            <a:r>
              <a:rPr lang="en-US" dirty="0"/>
              <a:t>of requirement </a:t>
            </a:r>
            <a:r>
              <a:rPr lang="en-US" dirty="0" smtClean="0"/>
              <a:t>and test </a:t>
            </a:r>
            <a:r>
              <a:rPr lang="en-US" dirty="0"/>
              <a:t>management tools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pic>
        <p:nvPicPr>
          <p:cNvPr id="12290" name="Picture 2" descr="C:\PROJECTS\QA-Academy\LOCAL_FILES\Oleg_IMAGES_Archive\Abstract\abstract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829300" y="4276367"/>
            <a:ext cx="3314700" cy="2581634"/>
          </a:xfrm>
          <a:prstGeom prst="rect">
            <a:avLst/>
          </a:prstGeom>
          <a:noFill/>
          <a:effectLst>
            <a:glow rad="63500">
              <a:schemeClr val="tx1">
                <a:alpha val="40000"/>
              </a:schemeClr>
            </a:glow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3831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Models Of Test Generation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Minimal combination </a:t>
            </a:r>
            <a:endParaRPr lang="en-US" dirty="0" smtClean="0"/>
          </a:p>
          <a:p>
            <a:pPr lvl="1">
              <a:lnSpc>
                <a:spcPct val="100000"/>
              </a:lnSpc>
            </a:pPr>
            <a:r>
              <a:rPr lang="en-US" dirty="0"/>
              <a:t>C</a:t>
            </a:r>
            <a:r>
              <a:rPr lang="en-US" dirty="0" smtClean="0"/>
              <a:t>reates </a:t>
            </a:r>
            <a:r>
              <a:rPr lang="en-US" dirty="0"/>
              <a:t>a test suite </a:t>
            </a:r>
            <a:r>
              <a:rPr lang="en-US" dirty="0" smtClean="0"/>
              <a:t>that uses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every class </a:t>
            </a:r>
            <a:r>
              <a:rPr lang="en-US" dirty="0"/>
              <a:t>from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each classification </a:t>
            </a:r>
            <a:r>
              <a:rPr lang="en-US" dirty="0"/>
              <a:t>at </a:t>
            </a:r>
            <a:r>
              <a:rPr lang="en-US" dirty="0" smtClean="0"/>
              <a:t>least once </a:t>
            </a:r>
            <a:r>
              <a:rPr lang="en-US" dirty="0"/>
              <a:t>in a test </a:t>
            </a:r>
            <a:r>
              <a:rPr lang="en-US" dirty="0" smtClean="0"/>
              <a:t>case</a:t>
            </a:r>
          </a:p>
          <a:p>
            <a:pPr>
              <a:lnSpc>
                <a:spcPct val="100000"/>
              </a:lnSpc>
            </a:pPr>
            <a:r>
              <a:rPr lang="en-US" dirty="0"/>
              <a:t>Pairwise combination </a:t>
            </a:r>
            <a:endParaRPr lang="en-US" dirty="0" smtClean="0"/>
          </a:p>
          <a:p>
            <a:pPr lvl="1">
              <a:lnSpc>
                <a:spcPct val="100000"/>
              </a:lnSpc>
            </a:pPr>
            <a:r>
              <a:rPr lang="en-US" dirty="0"/>
              <a:t>C</a:t>
            </a:r>
            <a:r>
              <a:rPr lang="en-US" dirty="0" smtClean="0"/>
              <a:t>reates </a:t>
            </a:r>
            <a:r>
              <a:rPr lang="en-US" dirty="0"/>
              <a:t>a test suite </a:t>
            </a:r>
            <a:r>
              <a:rPr lang="en-US" dirty="0" smtClean="0"/>
              <a:t>that uses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every class pair </a:t>
            </a:r>
            <a:r>
              <a:rPr lang="en-US" dirty="0"/>
              <a:t>from disjunctive </a:t>
            </a:r>
            <a:r>
              <a:rPr lang="en-US" dirty="0" smtClean="0"/>
              <a:t>classifications at </a:t>
            </a:r>
            <a:r>
              <a:rPr lang="en-US" dirty="0"/>
              <a:t>least once in a test </a:t>
            </a:r>
            <a:r>
              <a:rPr lang="en-US" dirty="0" smtClean="0"/>
              <a:t>case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10400" y="4724400"/>
            <a:ext cx="1392188" cy="1812471"/>
          </a:xfrm>
          <a:prstGeom prst="rect">
            <a:avLst/>
          </a:prstGeom>
          <a:noFill/>
          <a:ln>
            <a:noFill/>
          </a:ln>
          <a:effectLst>
            <a:glow rad="635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03879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Models Of Test </a:t>
            </a:r>
            <a:r>
              <a:rPr lang="en-US" dirty="0" smtClean="0"/>
              <a:t>Generation 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Threewise combination (“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triple-wise</a:t>
            </a:r>
            <a:r>
              <a:rPr lang="en-US" dirty="0"/>
              <a:t>”) </a:t>
            </a:r>
            <a:endParaRPr lang="en-US" dirty="0" smtClean="0"/>
          </a:p>
          <a:p>
            <a:pPr lvl="1">
              <a:lnSpc>
                <a:spcPct val="100000"/>
              </a:lnSpc>
            </a:pPr>
            <a:r>
              <a:rPr lang="en-US" dirty="0"/>
              <a:t>C</a:t>
            </a:r>
            <a:r>
              <a:rPr lang="en-US" dirty="0" smtClean="0"/>
              <a:t>reates a </a:t>
            </a:r>
            <a:r>
              <a:rPr lang="en-US" dirty="0"/>
              <a:t>test suite that uses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every triple </a:t>
            </a:r>
            <a:r>
              <a:rPr lang="en-US" dirty="0"/>
              <a:t>of </a:t>
            </a:r>
            <a:r>
              <a:rPr lang="en-US" dirty="0" smtClean="0"/>
              <a:t>classes from </a:t>
            </a:r>
            <a:r>
              <a:rPr lang="en-US" dirty="0"/>
              <a:t>disjunctive classifications at least </a:t>
            </a:r>
            <a:r>
              <a:rPr lang="en-US" dirty="0" smtClean="0"/>
              <a:t>once in </a:t>
            </a:r>
            <a:r>
              <a:rPr lang="en-US" dirty="0"/>
              <a:t>a test </a:t>
            </a:r>
            <a:r>
              <a:rPr lang="en-US" dirty="0" smtClean="0"/>
              <a:t>case</a:t>
            </a:r>
          </a:p>
          <a:p>
            <a:pPr>
              <a:lnSpc>
                <a:spcPct val="100000"/>
              </a:lnSpc>
            </a:pPr>
            <a:r>
              <a:rPr lang="en-US" dirty="0"/>
              <a:t>Complete combination </a:t>
            </a:r>
            <a:endParaRPr lang="en-US" dirty="0" smtClean="0"/>
          </a:p>
          <a:p>
            <a:pPr lvl="1">
              <a:lnSpc>
                <a:spcPct val="100000"/>
              </a:lnSpc>
            </a:pPr>
            <a:r>
              <a:rPr lang="en-US" dirty="0"/>
              <a:t>C</a:t>
            </a:r>
            <a:r>
              <a:rPr lang="en-US" dirty="0" smtClean="0"/>
              <a:t>reates </a:t>
            </a:r>
            <a:r>
              <a:rPr lang="en-US" dirty="0"/>
              <a:t>a test suite </a:t>
            </a:r>
            <a:r>
              <a:rPr lang="en-US" dirty="0" smtClean="0"/>
              <a:t>that uses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every possible combination</a:t>
            </a:r>
            <a:r>
              <a:rPr lang="en-US" dirty="0"/>
              <a:t> of classes </a:t>
            </a:r>
            <a:r>
              <a:rPr lang="en-US" dirty="0" smtClean="0"/>
              <a:t>from disjunctive </a:t>
            </a:r>
            <a:r>
              <a:rPr lang="en-US" dirty="0"/>
              <a:t>classification in a test </a:t>
            </a:r>
            <a:r>
              <a:rPr lang="en-US" dirty="0" smtClean="0"/>
              <a:t>case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53200" y="5181600"/>
            <a:ext cx="1905000" cy="1408679"/>
          </a:xfrm>
          <a:prstGeom prst="roundRect">
            <a:avLst/>
          </a:prstGeom>
          <a:noFill/>
          <a:ln>
            <a:noFill/>
          </a:ln>
          <a:effectLst>
            <a:glow rad="635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71473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</a:t>
            </a:r>
            <a:r>
              <a:rPr lang="en-US" dirty="0" smtClean="0"/>
              <a:t>Coverage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The objective of the Classification Tree Method is to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determine a sufficient but minimum number </a:t>
            </a:r>
            <a:r>
              <a:rPr lang="en-US" dirty="0" smtClean="0"/>
              <a:t>of test </a:t>
            </a:r>
            <a:r>
              <a:rPr lang="en-US" dirty="0"/>
              <a:t>case </a:t>
            </a:r>
            <a:r>
              <a:rPr lang="en-US" dirty="0" smtClean="0"/>
              <a:t>specifications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Well designed specifications reduce the number of tests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48400" y="4038600"/>
            <a:ext cx="2247900" cy="2247900"/>
          </a:xfrm>
          <a:prstGeom prst="rect">
            <a:avLst/>
          </a:prstGeom>
          <a:noFill/>
          <a:ln>
            <a:noFill/>
          </a:ln>
          <a:effectLst>
            <a:glow rad="635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17080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1371600"/>
            <a:ext cx="7924800" cy="685800"/>
          </a:xfrm>
        </p:spPr>
        <p:txBody>
          <a:bodyPr/>
          <a:lstStyle/>
          <a:p>
            <a:r>
              <a:rPr lang="en-US" dirty="0" smtClean="0"/>
              <a:t>Some Useful Tips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2133600"/>
            <a:ext cx="7924800" cy="569120"/>
          </a:xfrm>
        </p:spPr>
        <p:txBody>
          <a:bodyPr/>
          <a:lstStyle/>
          <a:p>
            <a:r>
              <a:rPr lang="en-US" dirty="0" smtClean="0"/>
              <a:t>Good Practices for Using CT</a:t>
            </a:r>
            <a:endParaRPr lang="en-US" dirty="0"/>
          </a:p>
        </p:txBody>
      </p:sp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81338" y="3657600"/>
            <a:ext cx="2981325" cy="2619375"/>
          </a:xfrm>
          <a:prstGeom prst="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0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8200" y="3086100"/>
            <a:ext cx="1826534" cy="3733800"/>
          </a:xfrm>
          <a:prstGeom prst="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71673" y="3086100"/>
            <a:ext cx="1826534" cy="3733800"/>
          </a:xfrm>
          <a:prstGeom prst="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16289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Useful Tips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If </a:t>
            </a:r>
            <a:r>
              <a:rPr lang="en-US" dirty="0"/>
              <a:t>your trees become too large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B</a:t>
            </a:r>
            <a:r>
              <a:rPr lang="en-US" dirty="0" smtClean="0"/>
              <a:t>reak </a:t>
            </a:r>
            <a:r>
              <a:rPr lang="en-US" dirty="0"/>
              <a:t>it down with references to the higher level </a:t>
            </a:r>
            <a:r>
              <a:rPr lang="en-US" dirty="0" smtClean="0"/>
              <a:t>tree (folding</a:t>
            </a:r>
            <a:r>
              <a:rPr lang="en-US" dirty="0"/>
              <a:t>)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Start </a:t>
            </a:r>
            <a:r>
              <a:rPr lang="en-US" dirty="0"/>
              <a:t>off small (high level)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Give </a:t>
            </a:r>
            <a:r>
              <a:rPr lang="en-US" dirty="0"/>
              <a:t>yourself time to apply the technique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24600" y="4419600"/>
            <a:ext cx="1977889" cy="1962150"/>
          </a:xfrm>
          <a:prstGeom prst="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55818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1066800"/>
            <a:ext cx="7924800" cy="1524001"/>
          </a:xfrm>
        </p:spPr>
        <p:txBody>
          <a:bodyPr/>
          <a:lstStyle/>
          <a:p>
            <a:r>
              <a:rPr lang="en-US" dirty="0" smtClean="0"/>
              <a:t>What Is Classification Trees Testing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2667000"/>
            <a:ext cx="7924800" cy="569120"/>
          </a:xfrm>
        </p:spPr>
        <p:txBody>
          <a:bodyPr/>
          <a:lstStyle/>
          <a:p>
            <a:r>
              <a:rPr lang="en-US" dirty="0" smtClean="0"/>
              <a:t>Main Concepts</a:t>
            </a:r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8794" y="3581400"/>
            <a:ext cx="8126413" cy="2640012"/>
          </a:xfrm>
          <a:prstGeom prst="roundRect">
            <a:avLst>
              <a:gd name="adj" fmla="val 8970"/>
            </a:avLst>
          </a:prstGeom>
          <a:noFill/>
          <a:ln>
            <a:noFill/>
          </a:ln>
          <a:effectLst>
            <a:glow rad="101600">
              <a:schemeClr val="tx1">
                <a:alpha val="6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63470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Trees Testing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748416" y="2930915"/>
            <a:ext cx="5642984" cy="1219201"/>
          </a:xfrm>
        </p:spPr>
        <p:txBody>
          <a:bodyPr wrap="none" lIns="0" tIns="0" rIns="0" bIns="0" anchor="ctr" anchorCtr="0">
            <a:no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dirty="0" smtClean="0"/>
              <a:t>Questions?</a:t>
            </a:r>
            <a:endParaRPr lang="en-US" sz="7200" dirty="0"/>
          </a:p>
        </p:txBody>
      </p:sp>
      <p:sp>
        <p:nvSpPr>
          <p:cNvPr id="6" name="TextBox 5"/>
          <p:cNvSpPr txBox="1"/>
          <p:nvPr/>
        </p:nvSpPr>
        <p:spPr>
          <a:xfrm rot="12041701" flipH="1">
            <a:off x="7298514" y="4335923"/>
            <a:ext cx="949687" cy="180395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11500" b="1" dirty="0" smtClean="0">
                <a:solidFill>
                  <a:schemeClr val="tx1">
                    <a:lumMod val="7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1500" b="1" dirty="0">
              <a:solidFill>
                <a:schemeClr val="tx1">
                  <a:lumMod val="75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 rot="2456848" flipH="1">
            <a:off x="968763" y="4533447"/>
            <a:ext cx="859648" cy="240465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14000" b="1" dirty="0" smtClean="0">
                <a:solidFill>
                  <a:srgbClr val="FFBF8B"/>
                </a:solidFill>
                <a:effectLst>
                  <a:reflection blurRad="6350" stA="55000" endA="300" endPos="45500" dir="5400000" sy="-100000" algn="bl" rotWithShape="0"/>
                </a:effectLst>
                <a:latin typeface="Cambria" pitchFamily="18" charset="0"/>
              </a:rPr>
              <a:t>?</a:t>
            </a:r>
            <a:endParaRPr lang="en-US" sz="14000" b="1" dirty="0">
              <a:solidFill>
                <a:srgbClr val="FFBF8B"/>
              </a:solidFill>
              <a:effectLst>
                <a:reflection blurRad="6350" stA="55000" endA="300" endPos="45500" dir="5400000" sy="-100000" algn="bl" rotWithShape="0"/>
              </a:effectLst>
              <a:latin typeface="Cambria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 rot="9535351" flipH="1">
            <a:off x="793612" y="1933451"/>
            <a:ext cx="949687" cy="140141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isometricOffAxis1Righ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8800" dirty="0" smtClean="0"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8800" dirty="0">
              <a:solidFill>
                <a:schemeClr val="accent5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 rot="16938170" flipH="1">
            <a:off x="4905823" y="966542"/>
            <a:ext cx="859648" cy="199289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11500" b="1" dirty="0" smtClean="0">
                <a:solidFill>
                  <a:srgbClr val="FF831D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1500" b="1" dirty="0">
              <a:solidFill>
                <a:srgbClr val="FF831D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0" name="TextBox 9"/>
          <p:cNvSpPr txBox="1"/>
          <p:nvPr/>
        </p:nvSpPr>
        <p:spPr>
          <a:xfrm rot="19836951" flipH="1">
            <a:off x="7434275" y="1063226"/>
            <a:ext cx="949687" cy="249299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r>
              <a:rPr lang="en-US" sz="15600" b="1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innerShdw blurRad="63500" dist="50800" dir="8100000">
                    <a:prstClr val="black">
                      <a:alpha val="50000"/>
                    </a:prstClr>
                  </a:innerShdw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5600" b="1" dirty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innerShdw blurRad="63500" dist="50800" dir="8100000">
                  <a:prstClr val="black">
                    <a:alpha val="50000"/>
                  </a:prstClr>
                </a:innerShdw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1" name="TextBox 10"/>
          <p:cNvSpPr txBox="1"/>
          <p:nvPr/>
        </p:nvSpPr>
        <p:spPr>
          <a:xfrm rot="2233443" flipH="1">
            <a:off x="2277485" y="1162062"/>
            <a:ext cx="584096" cy="92433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HeroicExtremeLeftFacing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5600" dirty="0" smtClean="0">
                <a:solidFill>
                  <a:schemeClr val="tx2">
                    <a:lumMod val="7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5600" dirty="0">
              <a:solidFill>
                <a:schemeClr val="tx2">
                  <a:lumMod val="75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 rot="8530737" flipH="1">
            <a:off x="4871755" y="4563443"/>
            <a:ext cx="643173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9600" dirty="0" smtClean="0">
                <a:solidFill>
                  <a:srgbClr val="FF4A37"/>
                </a:solidFill>
                <a:effectLst>
                  <a:reflection blurRad="6350" stA="60000" endA="900" endPos="60000" dist="29997" dir="5400000" sy="-100000" algn="bl" rotWithShape="0"/>
                </a:effectLst>
              </a:rPr>
              <a:t>?</a:t>
            </a:r>
            <a:endParaRPr lang="en-US" sz="9600" dirty="0">
              <a:solidFill>
                <a:srgbClr val="FF4A37"/>
              </a:solidFill>
              <a:effectLst>
                <a:reflection blurRad="6350" stA="60000" endA="900" endPos="60000" dist="29997" dir="5400000" sy="-100000" algn="bl" rotWithShape="0"/>
              </a:effectLst>
            </a:endParaRPr>
          </a:p>
        </p:txBody>
      </p:sp>
      <p:sp>
        <p:nvSpPr>
          <p:cNvPr id="13" name="TextBox 12"/>
          <p:cNvSpPr txBox="1"/>
          <p:nvPr/>
        </p:nvSpPr>
        <p:spPr>
          <a:xfrm rot="12627025" flipH="1">
            <a:off x="2726518" y="4181126"/>
            <a:ext cx="584096" cy="62616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600" dirty="0" smtClean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600" dirty="0">
              <a:solidFill>
                <a:schemeClr val="tx2">
                  <a:lumMod val="40000"/>
                  <a:lumOff val="6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4" name="TextBox 13"/>
          <p:cNvSpPr txBox="1"/>
          <p:nvPr/>
        </p:nvSpPr>
        <p:spPr>
          <a:xfrm rot="1186146" flipH="1">
            <a:off x="6185957" y="4125718"/>
            <a:ext cx="499379" cy="110799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69850" prst="divot"/>
            </a:sp3d>
          </a:bodyPr>
          <a:lstStyle/>
          <a:p>
            <a:r>
              <a:rPr lang="en-US" sz="6600" dirty="0" smtClean="0">
                <a:solidFill>
                  <a:srgbClr val="9966FF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6600" dirty="0">
              <a:solidFill>
                <a:srgbClr val="9966FF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5" name="TextBox 14"/>
          <p:cNvSpPr txBox="1"/>
          <p:nvPr/>
        </p:nvSpPr>
        <p:spPr>
          <a:xfrm rot="19460650" flipH="1">
            <a:off x="3142397" y="2163174"/>
            <a:ext cx="489197" cy="769441"/>
          </a:xfrm>
          <a:prstGeom prst="rect">
            <a:avLst/>
          </a:prstGeom>
          <a:noFill/>
        </p:spPr>
        <p:txBody>
          <a:bodyPr wrap="square" rtlCol="0">
            <a:prstTxWarp prst="textInflate">
              <a:avLst/>
            </a:prstTxWarp>
            <a:spAutoFit/>
            <a:scene3d>
              <a:camera prst="perspectiveRelaxedModerately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400" dirty="0" smtClean="0">
                <a:solidFill>
                  <a:srgbClr val="FF6699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4400" dirty="0">
              <a:solidFill>
                <a:srgbClr val="FF6699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6" name="TextBox 15"/>
          <p:cNvSpPr txBox="1"/>
          <p:nvPr/>
        </p:nvSpPr>
        <p:spPr>
          <a:xfrm rot="18277140" flipH="1">
            <a:off x="438513" y="3075786"/>
            <a:ext cx="891282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600" dirty="0" smtClean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600" dirty="0">
              <a:solidFill>
                <a:schemeClr val="tx2">
                  <a:lumMod val="40000"/>
                  <a:lumOff val="6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00334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7663" indent="-347663">
              <a:lnSpc>
                <a:spcPct val="100000"/>
              </a:lnSpc>
              <a:buSzPct val="100000"/>
              <a:buFont typeface="+mj-lt"/>
              <a:buAutoNum type="arabicPeriod"/>
            </a:pPr>
            <a:r>
              <a:rPr lang="en-US" dirty="0" smtClean="0"/>
              <a:t>Create </a:t>
            </a:r>
            <a:r>
              <a:rPr lang="en-US" dirty="0"/>
              <a:t>a classification tree for </a:t>
            </a:r>
            <a:r>
              <a:rPr lang="en-US" dirty="0" smtClean="0"/>
              <a:t>a life insurance program that calculates insurance premiums based on the following factors:</a:t>
            </a:r>
          </a:p>
          <a:p>
            <a:pPr marL="566738" lvl="1" indent="-219075">
              <a:lnSpc>
                <a:spcPct val="100000"/>
              </a:lnSpc>
              <a:buSzPct val="100000"/>
            </a:pPr>
            <a:r>
              <a:rPr lang="en-US" dirty="0" smtClean="0"/>
              <a:t>Have the client been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smoking</a:t>
            </a:r>
            <a:r>
              <a:rPr lang="en-US" dirty="0" smtClean="0"/>
              <a:t> (yes / no)</a:t>
            </a:r>
          </a:p>
          <a:p>
            <a:pPr marL="566738" lvl="1" indent="-219075">
              <a:lnSpc>
                <a:spcPct val="100000"/>
              </a:lnSpc>
              <a:buSzPct val="100000"/>
            </a:pPr>
            <a:r>
              <a:rPr lang="en-US" dirty="0" smtClean="0"/>
              <a:t>Is the client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disabled</a:t>
            </a:r>
            <a:r>
              <a:rPr lang="en-US" dirty="0" smtClean="0"/>
              <a:t> (yes / no)</a:t>
            </a:r>
          </a:p>
          <a:p>
            <a:pPr marL="566738" lvl="1" indent="-219075">
              <a:lnSpc>
                <a:spcPct val="100000"/>
              </a:lnSpc>
              <a:buSzPct val="100000"/>
            </a:pPr>
            <a:r>
              <a:rPr lang="en-US" dirty="0" smtClean="0"/>
              <a:t>Have the client been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diagnosed</a:t>
            </a:r>
            <a:r>
              <a:rPr lang="en-US" dirty="0" smtClean="0"/>
              <a:t> with life threatening disease (yes / no)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315200" y="6324600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Continues …</a:t>
            </a:r>
            <a:endParaRPr lang="en-US" sz="1800" b="1" dirty="0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8665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Exercises 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66738" lvl="1" indent="-219075">
              <a:lnSpc>
                <a:spcPct val="100000"/>
              </a:lnSpc>
              <a:buSzPct val="100000"/>
            </a:pPr>
            <a:r>
              <a:rPr lang="en-US" dirty="0" smtClean="0"/>
              <a:t>Have the client been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hospitalized</a:t>
            </a:r>
            <a:r>
              <a:rPr lang="en-US" dirty="0" smtClean="0"/>
              <a:t> in the past (yes / no)</a:t>
            </a:r>
          </a:p>
          <a:p>
            <a:pPr marL="566738" lvl="1" indent="-219075">
              <a:lnSpc>
                <a:spcPct val="100000"/>
              </a:lnSpc>
              <a:buSzPct val="100000"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BMI</a:t>
            </a:r>
            <a:r>
              <a:rPr lang="en-US" dirty="0" smtClean="0"/>
              <a:t> (Body-Mass Index) (&lt;17 / 18-33 / 34-36 / 37-39 / &gt;39)</a:t>
            </a:r>
          </a:p>
          <a:p>
            <a:pPr marL="566738" lvl="1" indent="-219075">
              <a:lnSpc>
                <a:spcPct val="100000"/>
              </a:lnSpc>
              <a:buSzPct val="100000"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Age</a:t>
            </a:r>
            <a:r>
              <a:rPr lang="en-US" dirty="0" smtClean="0"/>
              <a:t> (18-39 / 40-59 / &gt;59)</a:t>
            </a:r>
          </a:p>
          <a:p>
            <a:pPr marL="347663" lvl="1" indent="-347663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100000"/>
              <a:buFont typeface="Wingdings 2" pitchFamily="18" charset="2"/>
              <a:buChar char=""/>
              <a:tabLst>
                <a:tab pos="406400" algn="l"/>
              </a:tabLst>
            </a:pPr>
            <a:r>
              <a:rPr lang="en-US" dirty="0" smtClean="0"/>
              <a:t>Derive test cases by using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every class </a:t>
            </a:r>
            <a:r>
              <a:rPr lang="en-US" dirty="0"/>
              <a:t>from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each classification </a:t>
            </a:r>
            <a:r>
              <a:rPr lang="en-US" dirty="0"/>
              <a:t>at least once in a test case</a:t>
            </a:r>
          </a:p>
          <a:p>
            <a:pPr marL="0" indent="0">
              <a:lnSpc>
                <a:spcPct val="100000"/>
              </a:lnSpc>
              <a:buSzPct val="100000"/>
              <a:buNone/>
              <a:tabLst>
                <a:tab pos="406400" algn="l"/>
              </a:tabLst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24374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Exercises (3)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lnSpc>
                <a:spcPct val="100000"/>
              </a:lnSpc>
              <a:buSzPct val="100000"/>
              <a:buFont typeface="+mj-lt"/>
              <a:buAutoNum type="arabicPeriod" startAt="2"/>
            </a:pPr>
            <a:r>
              <a:rPr lang="en-US" dirty="0" smtClean="0"/>
              <a:t>Derive test cases for all pairs from the example bellow</a:t>
            </a:r>
            <a:r>
              <a:rPr lang="en-US" sz="2800" dirty="0" smtClean="0"/>
              <a:t>: </a:t>
            </a:r>
          </a:p>
          <a:p>
            <a:pPr marL="0" indent="0">
              <a:lnSpc>
                <a:spcPct val="100000"/>
              </a:lnSpc>
              <a:buSzPct val="100000"/>
              <a:buNone/>
              <a:tabLst>
                <a:tab pos="406400" algn="l"/>
              </a:tabLst>
            </a:pPr>
            <a:r>
              <a:rPr lang="en-US" sz="2800" dirty="0" smtClean="0"/>
              <a:t>	Suppose </a:t>
            </a:r>
            <a:r>
              <a:rPr lang="en-US" sz="2800" dirty="0"/>
              <a:t>you need to test compatibility of various </a:t>
            </a:r>
            <a:r>
              <a:rPr lang="en-US" sz="2800" dirty="0" smtClean="0"/>
              <a:t>	kiosk </a:t>
            </a:r>
            <a:r>
              <a:rPr lang="en-US" sz="2800" dirty="0"/>
              <a:t>configurations based on three major factors, </a:t>
            </a:r>
            <a:r>
              <a:rPr lang="en-US" sz="2800" dirty="0" smtClean="0"/>
              <a:t>	each </a:t>
            </a:r>
            <a:r>
              <a:rPr lang="en-US" sz="2800" dirty="0"/>
              <a:t>set to one of the options shown:</a:t>
            </a:r>
          </a:p>
          <a:p>
            <a:pPr marL="566738" lvl="1" indent="-219075">
              <a:lnSpc>
                <a:spcPct val="100000"/>
              </a:lnSpc>
              <a:buSzPct val="100000"/>
            </a:pPr>
            <a:r>
              <a:rPr lang="en-US" sz="26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Operating System</a:t>
            </a:r>
            <a:r>
              <a:rPr lang="en-US" sz="2600" dirty="0"/>
              <a:t>: Windows XP or Linux</a:t>
            </a:r>
          </a:p>
          <a:p>
            <a:pPr marL="566738" lvl="1" indent="-219075">
              <a:lnSpc>
                <a:spcPct val="100000"/>
              </a:lnSpc>
              <a:buSzPct val="100000"/>
            </a:pPr>
            <a:r>
              <a:rPr lang="en-US" sz="26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Browser</a:t>
            </a:r>
            <a:r>
              <a:rPr lang="en-US" sz="2600" dirty="0"/>
              <a:t>: Internet Explorer (Windows only), Netscape, or Opera</a:t>
            </a:r>
          </a:p>
          <a:p>
            <a:pPr marL="566738" lvl="1" indent="-219075">
              <a:lnSpc>
                <a:spcPct val="100000"/>
              </a:lnSpc>
              <a:buSzPct val="100000"/>
            </a:pPr>
            <a:r>
              <a:rPr lang="en-US" sz="26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Connection</a:t>
            </a:r>
            <a:r>
              <a:rPr lang="en-US" sz="2600" dirty="0"/>
              <a:t>: DSL, dial-up, or cable</a:t>
            </a:r>
          </a:p>
          <a:p>
            <a:pPr marL="347663" indent="-347663">
              <a:lnSpc>
                <a:spcPct val="100000"/>
              </a:lnSpc>
              <a:buSzPct val="100000"/>
              <a:buFont typeface="+mj-lt"/>
              <a:buAutoNum type="arabicPeriod" startAt="3"/>
            </a:pPr>
            <a:endParaRPr lang="en-US" sz="28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69946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Constrained Options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In some cases separate factors in a system are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constrained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</a:t>
            </a:r>
            <a:r>
              <a:rPr lang="en-US" dirty="0" smtClean="0"/>
              <a:t>ertain </a:t>
            </a:r>
            <a:r>
              <a:rPr lang="en-US" dirty="0"/>
              <a:t>options for one factor </a:t>
            </a:r>
            <a:r>
              <a:rPr lang="en-US" dirty="0" smtClean="0"/>
              <a:t>won't coexist </a:t>
            </a:r>
            <a:r>
              <a:rPr lang="en-US" dirty="0"/>
              <a:t>with certain options for another factor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00601" y="3479800"/>
            <a:ext cx="3352800" cy="2656373"/>
          </a:xfrm>
          <a:prstGeom prst="rect">
            <a:avLst/>
          </a:prstGeom>
          <a:noFill/>
          <a:ln>
            <a:noFill/>
          </a:ln>
          <a:effectLst>
            <a:glow rad="101600">
              <a:schemeClr val="tx1">
                <a:alpha val="6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61695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Classification Tree Method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066800"/>
            <a:ext cx="8686800" cy="55626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Classification Tree Method</a:t>
            </a:r>
            <a:r>
              <a:rPr lang="en-US" dirty="0" smtClean="0"/>
              <a:t>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black-box</a:t>
            </a:r>
            <a:r>
              <a:rPr lang="en-US" dirty="0"/>
              <a:t> test design </a:t>
            </a:r>
            <a:r>
              <a:rPr lang="en-US" dirty="0" smtClean="0"/>
              <a:t>technique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 smtClean="0"/>
              <a:t>Test </a:t>
            </a:r>
            <a:r>
              <a:rPr lang="en-US" dirty="0"/>
              <a:t>cases are designed to </a:t>
            </a:r>
            <a:r>
              <a:rPr lang="en-US" dirty="0" smtClean="0"/>
              <a:t>execute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combinations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of representatives </a:t>
            </a:r>
            <a:r>
              <a:rPr lang="en-US" dirty="0"/>
              <a:t>of </a:t>
            </a:r>
            <a:r>
              <a:rPr lang="en-US" dirty="0" smtClean="0"/>
              <a:t>input and/or </a:t>
            </a:r>
            <a:r>
              <a:rPr lang="en-US" dirty="0"/>
              <a:t>output </a:t>
            </a:r>
            <a:r>
              <a:rPr lang="en-US" dirty="0" smtClean="0"/>
              <a:t>domains</a:t>
            </a:r>
          </a:p>
          <a:p>
            <a:pPr lvl="1">
              <a:lnSpc>
                <a:spcPct val="100000"/>
              </a:lnSpc>
            </a:pPr>
            <a:r>
              <a:rPr lang="en-US" noProof="1"/>
              <a:t>Test cases are described by means of a </a:t>
            </a:r>
            <a:r>
              <a:rPr lang="en-US" noProof="1">
                <a:solidFill>
                  <a:schemeClr val="accent5">
                    <a:lumMod val="20000"/>
                    <a:lumOff val="80000"/>
                  </a:schemeClr>
                </a:solidFill>
              </a:rPr>
              <a:t>classification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tree</a:t>
            </a:r>
          </a:p>
          <a:p>
            <a:pPr lvl="1">
              <a:lnSpc>
                <a:spcPct val="100000"/>
              </a:lnSpc>
            </a:pPr>
            <a:r>
              <a:rPr lang="en-US" noProof="1"/>
              <a:t>Based on the </a:t>
            </a:r>
            <a:r>
              <a:rPr lang="en-US" noProof="1">
                <a:solidFill>
                  <a:schemeClr val="accent5">
                    <a:lumMod val="20000"/>
                    <a:lumOff val="80000"/>
                  </a:schemeClr>
                </a:solidFill>
              </a:rPr>
              <a:t>functional specification </a:t>
            </a:r>
            <a:r>
              <a:rPr lang="en-US" noProof="1"/>
              <a:t>of the test object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38233" y="990600"/>
            <a:ext cx="1376107" cy="1600200"/>
          </a:xfrm>
          <a:prstGeom prst="rect">
            <a:avLst/>
          </a:prstGeom>
          <a:noFill/>
          <a:ln>
            <a:noFill/>
          </a:ln>
          <a:effectLst>
            <a:glow rad="101600">
              <a:schemeClr val="tx1">
                <a:alpha val="6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9655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Classification Tree?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066800"/>
            <a:ext cx="8686800" cy="762000"/>
          </a:xfrm>
        </p:spPr>
        <p:txBody>
          <a:bodyPr/>
          <a:lstStyle/>
          <a:p>
            <a:r>
              <a:rPr lang="en-US" dirty="0" smtClean="0"/>
              <a:t>Classification tree: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580571" y="1752600"/>
            <a:ext cx="7924800" cy="221599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282575" indent="-282575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algn="ctr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buNone/>
              <a:tabLst>
                <a:tab pos="282575" algn="l"/>
              </a:tabLst>
            </a:pPr>
            <a:r>
              <a:rPr lang="en-US" sz="3200" noProof="1">
                <a:cs typeface="Consolas" pitchFamily="49" charset="0"/>
              </a:rPr>
              <a:t>A tree showing equivalence partitions </a:t>
            </a:r>
            <a:r>
              <a:rPr lang="en-US" sz="3200" noProof="1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hierarchically </a:t>
            </a:r>
            <a:r>
              <a:rPr lang="en-US" sz="3200" noProof="1" smtClean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ordered</a:t>
            </a:r>
            <a:r>
              <a:rPr lang="en-US" sz="3200" noProof="1" smtClean="0">
                <a:cs typeface="Consolas" pitchFamily="49" charset="0"/>
              </a:rPr>
              <a:t>.</a:t>
            </a:r>
          </a:p>
          <a:p>
            <a:pPr marL="0" lvl="1" indent="0" algn="ctr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buNone/>
              <a:tabLst>
                <a:tab pos="282575" algn="l"/>
              </a:tabLst>
            </a:pPr>
            <a:r>
              <a:rPr lang="en-US" sz="3200" noProof="1">
                <a:cs typeface="Consolas" pitchFamily="49" charset="0"/>
              </a:rPr>
              <a:t>U</a:t>
            </a:r>
            <a:r>
              <a:rPr lang="en-US" sz="3200" noProof="1" smtClean="0">
                <a:cs typeface="Consolas" pitchFamily="49" charset="0"/>
              </a:rPr>
              <a:t>sed to design </a:t>
            </a:r>
            <a:r>
              <a:rPr lang="en-US" sz="3200" noProof="1">
                <a:cs typeface="Consolas" pitchFamily="49" charset="0"/>
              </a:rPr>
              <a:t>test cases in the classification tree </a:t>
            </a:r>
            <a:r>
              <a:rPr lang="en-US" sz="3200" noProof="1" smtClean="0">
                <a:cs typeface="Consolas" pitchFamily="49" charset="0"/>
              </a:rPr>
              <a:t>method.</a:t>
            </a:r>
            <a:endParaRPr lang="en-US" sz="3200" noProof="1">
              <a:solidFill>
                <a:schemeClr val="accent5">
                  <a:lumMod val="20000"/>
                  <a:lumOff val="80000"/>
                </a:schemeClr>
              </a:solidFill>
              <a:cs typeface="Consolas" pitchFamily="49" charset="0"/>
            </a:endParaRPr>
          </a:p>
        </p:txBody>
      </p:sp>
      <p:pic>
        <p:nvPicPr>
          <p:cNvPr id="8197" name="Picture 5" descr="C:\Users\ogeorgiev\Desktop\exampl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06284" y="4191000"/>
            <a:ext cx="7331433" cy="2286000"/>
          </a:xfrm>
          <a:prstGeom prst="roundRect">
            <a:avLst>
              <a:gd name="adj" fmla="val 13889"/>
            </a:avLst>
          </a:prstGeom>
          <a:noFill/>
          <a:effectLst>
            <a:glow rad="101600">
              <a:schemeClr val="tx1">
                <a:alpha val="60000"/>
              </a:schemeClr>
            </a:glow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9652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228600"/>
            <a:ext cx="7086600" cy="914400"/>
          </a:xfrm>
        </p:spPr>
        <p:txBody>
          <a:bodyPr/>
          <a:lstStyle/>
          <a:p>
            <a:r>
              <a:rPr lang="en-US" dirty="0" smtClean="0"/>
              <a:t>When Do </a:t>
            </a:r>
            <a:r>
              <a:rPr lang="en-US" dirty="0"/>
              <a:t>W</a:t>
            </a:r>
            <a:r>
              <a:rPr lang="en-US" dirty="0" smtClean="0"/>
              <a:t>e Use </a:t>
            </a:r>
            <a:br>
              <a:rPr lang="en-US" dirty="0" smtClean="0"/>
            </a:br>
            <a:r>
              <a:rPr lang="en-US" dirty="0" smtClean="0"/>
              <a:t>Classification Trees?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19200"/>
            <a:ext cx="8686800" cy="5410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C</a:t>
            </a:r>
            <a:r>
              <a:rPr lang="en-US" dirty="0" smtClean="0"/>
              <a:t>lassification </a:t>
            </a:r>
            <a:r>
              <a:rPr lang="en-US" dirty="0"/>
              <a:t>trees are </a:t>
            </a:r>
            <a:r>
              <a:rPr lang="en-US" dirty="0" smtClean="0"/>
              <a:t>used as a </a:t>
            </a:r>
            <a:r>
              <a:rPr lang="en-US" dirty="0"/>
              <a:t>way to test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constrained combinations of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factors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They </a:t>
            </a:r>
            <a:r>
              <a:rPr lang="en-US" dirty="0"/>
              <a:t>also allow us to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test some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factors more heavily than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others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83100" y="3429000"/>
            <a:ext cx="3657600" cy="2739669"/>
          </a:xfrm>
          <a:prstGeom prst="roundRect">
            <a:avLst/>
          </a:prstGeom>
          <a:noFill/>
          <a:ln>
            <a:noFill/>
          </a:ln>
          <a:effectLst>
            <a:glow rad="101600">
              <a:schemeClr val="tx1">
                <a:alpha val="60000"/>
              </a:schemeClr>
            </a:glow>
            <a:outerShdw dist="35921" dir="2700000" algn="ctr" rotWithShape="0">
              <a:schemeClr val="bg2"/>
            </a:outerShdw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0820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Advantages of Classification Trees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H</a:t>
            </a:r>
            <a:r>
              <a:rPr lang="en-US" dirty="0" smtClean="0"/>
              <a:t>elp for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easy generating </a:t>
            </a:r>
            <a:r>
              <a:rPr lang="en-US" dirty="0"/>
              <a:t>and maintaining test </a:t>
            </a:r>
            <a:r>
              <a:rPr lang="en-US" dirty="0" smtClean="0"/>
              <a:t>cases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Classification </a:t>
            </a:r>
            <a:r>
              <a:rPr lang="en-US" dirty="0"/>
              <a:t>trees can provide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precise information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about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coverage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en-US" dirty="0" smtClean="0"/>
              <a:t>They help to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reduce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documentation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43800" y="3581400"/>
            <a:ext cx="1371600" cy="1314450"/>
          </a:xfrm>
          <a:prstGeom prst="rect">
            <a:avLst/>
          </a:prstGeom>
          <a:noFill/>
          <a:ln>
            <a:noFill/>
          </a:ln>
          <a:effectLst>
            <a:glow rad="101600">
              <a:schemeClr val="tx1">
                <a:alpha val="6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37435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Benefits &amp; </a:t>
            </a:r>
            <a:r>
              <a:rPr lang="en-US" sz="3600" dirty="0" smtClean="0"/>
              <a:t>Rewards From Using </a:t>
            </a:r>
            <a:r>
              <a:rPr lang="en-US" sz="3600" dirty="0"/>
              <a:t>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Maintenance</a:t>
            </a:r>
            <a:r>
              <a:rPr lang="en-US" dirty="0" smtClean="0"/>
              <a:t> </a:t>
            </a:r>
            <a:r>
              <a:rPr lang="en-US" dirty="0"/>
              <a:t>of test cases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E</a:t>
            </a:r>
            <a:r>
              <a:rPr lang="en-US" dirty="0" smtClean="0"/>
              <a:t>asier </a:t>
            </a:r>
            <a:r>
              <a:rPr lang="en-US" dirty="0"/>
              <a:t>&amp; more cost effective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Visibility</a:t>
            </a:r>
            <a:r>
              <a:rPr lang="en-US" dirty="0" smtClean="0"/>
              <a:t> </a:t>
            </a:r>
            <a:r>
              <a:rPr lang="en-US" dirty="0"/>
              <a:t>of testing scope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F</a:t>
            </a:r>
            <a:r>
              <a:rPr lang="en-US" dirty="0" smtClean="0"/>
              <a:t>or </a:t>
            </a:r>
            <a:r>
              <a:rPr lang="en-US" dirty="0"/>
              <a:t>new projects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R</a:t>
            </a:r>
            <a:r>
              <a:rPr lang="en-US" dirty="0" smtClean="0"/>
              <a:t>egression </a:t>
            </a:r>
            <a:r>
              <a:rPr lang="en-US" dirty="0"/>
              <a:t>testing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User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buy-in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G</a:t>
            </a:r>
            <a:r>
              <a:rPr lang="en-US" dirty="0" smtClean="0"/>
              <a:t>reat </a:t>
            </a:r>
            <a:r>
              <a:rPr lang="en-US" dirty="0"/>
              <a:t>visual for gaining acceptance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Exports</a:t>
            </a:r>
            <a:r>
              <a:rPr lang="en-US" dirty="0" smtClean="0"/>
              <a:t> </a:t>
            </a:r>
            <a:r>
              <a:rPr lang="en-US" dirty="0"/>
              <a:t>to other </a:t>
            </a:r>
            <a:r>
              <a:rPr lang="en-US" dirty="0" smtClean="0"/>
              <a:t>testing techniques and </a:t>
            </a:r>
            <a:r>
              <a:rPr lang="en-US" dirty="0"/>
              <a:t>tools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96000" y="1295400"/>
            <a:ext cx="2514600" cy="3078217"/>
          </a:xfrm>
          <a:prstGeom prst="rect">
            <a:avLst/>
          </a:prstGeom>
          <a:noFill/>
          <a:ln>
            <a:noFill/>
          </a:ln>
          <a:effectLst>
            <a:glow rad="101600">
              <a:schemeClr val="tx1">
                <a:alpha val="6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19657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lerik Academy Theme">
  <a:themeElements>
    <a:clrScheme name="Telerik Colors Theme">
      <a:dk1>
        <a:sysClr val="windowText" lastClr="000000"/>
      </a:dk1>
      <a:lt1>
        <a:srgbClr val="CCFF66"/>
      </a:lt1>
      <a:dk2>
        <a:srgbClr val="30356E"/>
      </a:dk2>
      <a:lt2>
        <a:srgbClr val="CCFF33"/>
      </a:lt2>
      <a:accent1>
        <a:srgbClr val="CC4757"/>
      </a:accent1>
      <a:accent2>
        <a:srgbClr val="FF6F61"/>
      </a:accent2>
      <a:accent3>
        <a:srgbClr val="FF953E"/>
      </a:accent3>
      <a:accent4>
        <a:srgbClr val="F8BD52"/>
      </a:accent4>
      <a:accent5>
        <a:srgbClr val="46A6BD"/>
      </a:accent5>
      <a:accent6>
        <a:srgbClr val="5488BC"/>
      </a:accent6>
      <a:hlink>
        <a:srgbClr val="76B200"/>
      </a:hlink>
      <a:folHlink>
        <a:srgbClr val="FFCF3E"/>
      </a:folHlink>
    </a:clrScheme>
    <a:fontScheme name="Deluxe">
      <a:majorFont>
        <a:latin typeface="Corbel"/>
        <a:ea typeface=""/>
        <a:cs typeface=""/>
        <a:font script="Jpan" typeface="HGｺﾞｼｯｸM"/>
        <a:font script="Hang" typeface="HY엽서L"/>
        <a:font script="Hans" typeface="华文新魏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新魏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Deluxe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280000"/>
              </a:schemeClr>
            </a:gs>
            <a:gs pos="14000">
              <a:schemeClr val="phClr">
                <a:tint val="37000"/>
                <a:satMod val="250000"/>
              </a:schemeClr>
            </a:gs>
            <a:gs pos="45000">
              <a:schemeClr val="phClr">
                <a:tint val="53000"/>
                <a:satMod val="220000"/>
              </a:schemeClr>
            </a:gs>
            <a:gs pos="65000">
              <a:schemeClr val="phClr">
                <a:tint val="53000"/>
                <a:satMod val="220000"/>
              </a:schemeClr>
            </a:gs>
            <a:gs pos="86000">
              <a:schemeClr val="phClr">
                <a:tint val="42000"/>
                <a:satMod val="240000"/>
              </a:schemeClr>
            </a:gs>
            <a:gs pos="100000">
              <a:schemeClr val="phClr">
                <a:tint val="20000"/>
                <a:satMod val="23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75000"/>
                <a:satMod val="160000"/>
              </a:schemeClr>
            </a:gs>
            <a:gs pos="60000">
              <a:schemeClr val="phClr">
                <a:satMod val="150000"/>
              </a:schemeClr>
            </a:gs>
            <a:gs pos="100000">
              <a:schemeClr val="phClr">
                <a:tint val="75000"/>
                <a:satMod val="200000"/>
              </a:schemeClr>
            </a:gs>
          </a:gsLst>
          <a:lin ang="16200000" scaled="1"/>
        </a:gradFill>
      </a:fillStyleLst>
      <a:lnStyleLst>
        <a:ln w="9525" cap="flat" cmpd="sng" algn="ctr">
          <a:solidFill>
            <a:schemeClr val="phClr">
              <a:satMod val="14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prstMaterial="powder">
            <a:bevelT w="152400"/>
            <a:contourClr>
              <a:schemeClr val="phClr"/>
            </a:contourClr>
          </a:sp3d>
        </a:effectStyle>
        <a:effectStyle>
          <a:effectLst>
            <a:reflection blurRad="12700" stA="26000" endPos="28000" dist="38100" dir="5400000" sy="-100000"/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prstMaterial="powder">
            <a:bevelT w="190500" h="1016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3000"/>
                <a:satMod val="1550000"/>
              </a:schemeClr>
            </a:gs>
            <a:gs pos="1000">
              <a:schemeClr val="phClr">
                <a:tint val="48000"/>
                <a:satMod val="1550000"/>
              </a:schemeClr>
            </a:gs>
            <a:gs pos="90000">
              <a:schemeClr val="phClr">
                <a:shade val="18000"/>
                <a:satMod val="275000"/>
              </a:schemeClr>
            </a:gs>
          </a:gsLst>
          <a:path path="circle">
            <a:fillToRect r="210000" b="300000"/>
          </a:path>
        </a:gradFill>
        <a:gradFill rotWithShape="1">
          <a:gsLst>
            <a:gs pos="5000">
              <a:schemeClr val="phClr">
                <a:tint val="38000"/>
                <a:satMod val="1800000"/>
              </a:schemeClr>
            </a:gs>
            <a:gs pos="5000">
              <a:schemeClr val="phClr">
                <a:tint val="40000"/>
                <a:satMod val="1800000"/>
              </a:schemeClr>
            </a:gs>
            <a:gs pos="90000">
              <a:schemeClr val="phClr">
                <a:shade val="18000"/>
                <a:satMod val="275000"/>
              </a:schemeClr>
            </a:gs>
          </a:gsLst>
          <a:path path="circle">
            <a:fillToRect l="20000" t="30000" r="13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lerik Academy Theme" id="{CC62B882-3A46-4F72-8436-1D7407ADFF02}" vid="{92E024D1-C2BF-4AF7-8ED1-5C666C82BD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Telerik Academy Theme</Template>
  <TotalTime>14</TotalTime>
  <Words>972</Words>
  <Application>Microsoft Office PowerPoint</Application>
  <PresentationFormat>On-screen Show (4:3)</PresentationFormat>
  <Paragraphs>182</Paragraphs>
  <Slides>33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9" baseType="lpstr">
      <vt:lpstr>Calibri</vt:lpstr>
      <vt:lpstr>Cambria</vt:lpstr>
      <vt:lpstr>Consolas</vt:lpstr>
      <vt:lpstr>Corbel</vt:lpstr>
      <vt:lpstr>Wingdings 2</vt:lpstr>
      <vt:lpstr>Telerik Academy Theme</vt:lpstr>
      <vt:lpstr>Classification Trees Testing</vt:lpstr>
      <vt:lpstr>Table of Contents</vt:lpstr>
      <vt:lpstr>What Is Classification Trees Testing</vt:lpstr>
      <vt:lpstr>Constrained Options</vt:lpstr>
      <vt:lpstr>Classification Tree Method</vt:lpstr>
      <vt:lpstr>What Is a Classification Tree?</vt:lpstr>
      <vt:lpstr>When Do We Use  Classification Trees?</vt:lpstr>
      <vt:lpstr>Advantages of Classification Trees</vt:lpstr>
      <vt:lpstr>Benefits &amp; Rewards From Using CT</vt:lpstr>
      <vt:lpstr>Constructing  Classification  Trees  and  Test Cases</vt:lpstr>
      <vt:lpstr>A Classification Tree Example</vt:lpstr>
      <vt:lpstr>Aspects of Interest</vt:lpstr>
      <vt:lpstr>Identifying Classifications</vt:lpstr>
      <vt:lpstr>Identifying Classes</vt:lpstr>
      <vt:lpstr>Aspects of Interest, Classifications, Classes - Example</vt:lpstr>
      <vt:lpstr>Defining the Combination Rules </vt:lpstr>
      <vt:lpstr>Generating Test Cases</vt:lpstr>
      <vt:lpstr>Separating Specification  From Data</vt:lpstr>
      <vt:lpstr>Creating a Classification Tree  for a  GridView Selection Properties</vt:lpstr>
      <vt:lpstr>Tool  Support</vt:lpstr>
      <vt:lpstr>Tool Support</vt:lpstr>
      <vt:lpstr>CTE XL</vt:lpstr>
      <vt:lpstr>CTE XL</vt:lpstr>
      <vt:lpstr>Features of CTE</vt:lpstr>
      <vt:lpstr>Models Of Test Generation</vt:lpstr>
      <vt:lpstr>Models Of Test Generation (2)</vt:lpstr>
      <vt:lpstr>Test Coverage</vt:lpstr>
      <vt:lpstr>Some Useful Tips</vt:lpstr>
      <vt:lpstr>Some Useful Tips</vt:lpstr>
      <vt:lpstr>Classification Trees Testing</vt:lpstr>
      <vt:lpstr>Exercises</vt:lpstr>
      <vt:lpstr>Exercises (2)</vt:lpstr>
      <vt:lpstr>Exercises (3)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Classification Trees Testing</dc:title>
  <dc:creator>Asya Georgieva</dc:creator>
  <cp:lastModifiedBy>Asya Georgieva</cp:lastModifiedBy>
  <cp:revision>2</cp:revision>
  <dcterms:created xsi:type="dcterms:W3CDTF">2013-07-02T15:53:03Z</dcterms:created>
  <dcterms:modified xsi:type="dcterms:W3CDTF">2013-07-02T16:07:15Z</dcterms:modified>
</cp:coreProperties>
</file>